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1"/>
  </p:sldMasterIdLst>
  <p:notesMasterIdLst>
    <p:notesMasterId r:id="rId25"/>
  </p:notesMasterIdLst>
  <p:handoutMasterIdLst>
    <p:handoutMasterId r:id="rId26"/>
  </p:handoutMasterIdLst>
  <p:sldIdLst>
    <p:sldId id="256" r:id="rId2"/>
    <p:sldId id="261" r:id="rId3"/>
    <p:sldId id="260" r:id="rId4"/>
    <p:sldId id="271" r:id="rId5"/>
    <p:sldId id="278" r:id="rId6"/>
    <p:sldId id="320" r:id="rId7"/>
    <p:sldId id="273" r:id="rId8"/>
    <p:sldId id="309" r:id="rId9"/>
    <p:sldId id="274" r:id="rId10"/>
    <p:sldId id="265" r:id="rId11"/>
    <p:sldId id="318" r:id="rId12"/>
    <p:sldId id="317" r:id="rId13"/>
    <p:sldId id="312" r:id="rId14"/>
    <p:sldId id="313" r:id="rId15"/>
    <p:sldId id="311" r:id="rId16"/>
    <p:sldId id="319" r:id="rId17"/>
    <p:sldId id="310" r:id="rId18"/>
    <p:sldId id="314" r:id="rId19"/>
    <p:sldId id="315" r:id="rId20"/>
    <p:sldId id="321" r:id="rId21"/>
    <p:sldId id="316" r:id="rId22"/>
    <p:sldId id="267" r:id="rId23"/>
    <p:sldId id="277" r:id="rId24"/>
  </p:sldIdLst>
  <p:sldSz cx="9144000" cy="6858000" type="screen4x3"/>
  <p:notesSz cx="7010400" cy="9236075"/>
  <p:defaultTextStyle>
    <a:defPPr>
      <a:defRPr lang="en-US"/>
    </a:defPPr>
    <a:lvl1pPr algn="l" rtl="0" fontAlgn="base">
      <a:spcBef>
        <a:spcPct val="20000"/>
      </a:spcBef>
      <a:spcAft>
        <a:spcPct val="0"/>
      </a:spcAft>
      <a:buChar char="•"/>
      <a:defRPr sz="4400" kern="1200">
        <a:solidFill>
          <a:schemeClr val="tx2"/>
        </a:solidFill>
        <a:latin typeface="Arial Black" pitchFamily="34" charset="0"/>
        <a:ea typeface="+mn-ea"/>
        <a:cs typeface="+mn-cs"/>
      </a:defRPr>
    </a:lvl1pPr>
    <a:lvl2pPr marL="457200" algn="l" rtl="0" fontAlgn="base">
      <a:spcBef>
        <a:spcPct val="20000"/>
      </a:spcBef>
      <a:spcAft>
        <a:spcPct val="0"/>
      </a:spcAft>
      <a:buChar char="•"/>
      <a:defRPr sz="4400" kern="1200">
        <a:solidFill>
          <a:schemeClr val="tx2"/>
        </a:solidFill>
        <a:latin typeface="Arial Black" pitchFamily="34" charset="0"/>
        <a:ea typeface="+mn-ea"/>
        <a:cs typeface="+mn-cs"/>
      </a:defRPr>
    </a:lvl2pPr>
    <a:lvl3pPr marL="914400" algn="l" rtl="0" fontAlgn="base">
      <a:spcBef>
        <a:spcPct val="20000"/>
      </a:spcBef>
      <a:spcAft>
        <a:spcPct val="0"/>
      </a:spcAft>
      <a:buChar char="•"/>
      <a:defRPr sz="4400" kern="1200">
        <a:solidFill>
          <a:schemeClr val="tx2"/>
        </a:solidFill>
        <a:latin typeface="Arial Black" pitchFamily="34" charset="0"/>
        <a:ea typeface="+mn-ea"/>
        <a:cs typeface="+mn-cs"/>
      </a:defRPr>
    </a:lvl3pPr>
    <a:lvl4pPr marL="1371600" algn="l" rtl="0" fontAlgn="base">
      <a:spcBef>
        <a:spcPct val="20000"/>
      </a:spcBef>
      <a:spcAft>
        <a:spcPct val="0"/>
      </a:spcAft>
      <a:buChar char="•"/>
      <a:defRPr sz="4400" kern="1200">
        <a:solidFill>
          <a:schemeClr val="tx2"/>
        </a:solidFill>
        <a:latin typeface="Arial Black" pitchFamily="34" charset="0"/>
        <a:ea typeface="+mn-ea"/>
        <a:cs typeface="+mn-cs"/>
      </a:defRPr>
    </a:lvl4pPr>
    <a:lvl5pPr marL="1828800" algn="l" rtl="0" fontAlgn="base">
      <a:spcBef>
        <a:spcPct val="20000"/>
      </a:spcBef>
      <a:spcAft>
        <a:spcPct val="0"/>
      </a:spcAft>
      <a:buChar char="•"/>
      <a:defRPr sz="4400" kern="1200">
        <a:solidFill>
          <a:schemeClr val="tx2"/>
        </a:solidFill>
        <a:latin typeface="Arial Black" pitchFamily="34" charset="0"/>
        <a:ea typeface="+mn-ea"/>
        <a:cs typeface="+mn-cs"/>
      </a:defRPr>
    </a:lvl5pPr>
    <a:lvl6pPr marL="2286000" algn="l" defTabSz="914400" rtl="0" eaLnBrk="1" latinLnBrk="0" hangingPunct="1">
      <a:defRPr sz="4400" kern="1200">
        <a:solidFill>
          <a:schemeClr val="tx2"/>
        </a:solidFill>
        <a:latin typeface="Arial Black" pitchFamily="34" charset="0"/>
        <a:ea typeface="+mn-ea"/>
        <a:cs typeface="+mn-cs"/>
      </a:defRPr>
    </a:lvl6pPr>
    <a:lvl7pPr marL="2743200" algn="l" defTabSz="914400" rtl="0" eaLnBrk="1" latinLnBrk="0" hangingPunct="1">
      <a:defRPr sz="4400" kern="1200">
        <a:solidFill>
          <a:schemeClr val="tx2"/>
        </a:solidFill>
        <a:latin typeface="Arial Black" pitchFamily="34" charset="0"/>
        <a:ea typeface="+mn-ea"/>
        <a:cs typeface="+mn-cs"/>
      </a:defRPr>
    </a:lvl7pPr>
    <a:lvl8pPr marL="3200400" algn="l" defTabSz="914400" rtl="0" eaLnBrk="1" latinLnBrk="0" hangingPunct="1">
      <a:defRPr sz="4400" kern="1200">
        <a:solidFill>
          <a:schemeClr val="tx2"/>
        </a:solidFill>
        <a:latin typeface="Arial Black" pitchFamily="34" charset="0"/>
        <a:ea typeface="+mn-ea"/>
        <a:cs typeface="+mn-cs"/>
      </a:defRPr>
    </a:lvl8pPr>
    <a:lvl9pPr marL="3657600" algn="l" defTabSz="914400" rtl="0" eaLnBrk="1" latinLnBrk="0" hangingPunct="1">
      <a:defRPr sz="4400" kern="1200">
        <a:solidFill>
          <a:schemeClr val="tx2"/>
        </a:solidFill>
        <a:latin typeface="Arial Black"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10">
          <p15:clr>
            <a:srgbClr val="A4A3A4"/>
          </p15:clr>
        </p15:guide>
        <p15:guide id="2" pos="2207">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cott Stegmann" initials="SDS" lastIdx="9" clrIdx="0"/>
  <p:cmAuthor id="1" name="Kathryn St. Clair" initials="KAS" lastIdx="2" clrIdx="1"/>
  <p:cmAuthor id="2" name="aatlas" initials="aaa" lastIdx="9" clrIdx="2"/>
  <p:cmAuthor id="3" name="Victoria Raines" initials="VR" lastIdx="3" clrIdx="3">
    <p:extLst>
      <p:ext uri="{19B8F6BF-5375-455C-9EA6-DF929625EA0E}">
        <p15:presenceInfo xmlns:p15="http://schemas.microsoft.com/office/powerpoint/2012/main" userId="S::vraines@cpyone.com::a1c1c4a3-a745-4dbb-b22f-9b98f748bca0" providerId="AD"/>
      </p:ext>
    </p:extLst>
  </p:cmAuthor>
  <p:cmAuthor id="4" name="Scott Stegmann" initials="SS" lastIdx="7" clrIdx="4">
    <p:extLst>
      <p:ext uri="{19B8F6BF-5375-455C-9EA6-DF929625EA0E}">
        <p15:presenceInfo xmlns:p15="http://schemas.microsoft.com/office/powerpoint/2012/main" userId="S::sstegmann@cpyone.com::0b85062a-d6c5-4206-961a-9907eafa06b5" providerId="AD"/>
      </p:ext>
    </p:extLst>
  </p:cmAuthor>
  <p:cmAuthor id="5" name="David Neuhauser" initials="DN" lastIdx="1" clrIdx="5">
    <p:extLst>
      <p:ext uri="{19B8F6BF-5375-455C-9EA6-DF929625EA0E}">
        <p15:presenceInfo xmlns:p15="http://schemas.microsoft.com/office/powerpoint/2012/main" userId="S::dneuhauser@cpyone.com::7a183cb7-eb06-452a-bf83-3eb880c20ae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29B"/>
    <a:srgbClr val="00A89C"/>
    <a:srgbClr val="00C4B6"/>
    <a:srgbClr val="008B82"/>
    <a:srgbClr val="FF0000"/>
    <a:srgbClr val="000099"/>
    <a:srgbClr val="009900"/>
    <a:srgbClr val="FF660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8621" autoAdjust="0"/>
    <p:restoredTop sz="85714" autoAdjust="0"/>
  </p:normalViewPr>
  <p:slideViewPr>
    <p:cSldViewPr snapToGrid="0">
      <p:cViewPr varScale="1">
        <p:scale>
          <a:sx n="67" d="100"/>
          <a:sy n="67" d="100"/>
        </p:scale>
        <p:origin x="941" y="67"/>
      </p:cViewPr>
      <p:guideLst>
        <p:guide orient="horz" pos="2160"/>
        <p:guide pos="2880"/>
      </p:guideLst>
    </p:cSldViewPr>
  </p:slideViewPr>
  <p:outlineViewPr>
    <p:cViewPr>
      <p:scale>
        <a:sx n="33" d="100"/>
        <a:sy n="33" d="100"/>
      </p:scale>
      <p:origin x="30" y="193194"/>
    </p:cViewPr>
  </p:outlineViewPr>
  <p:notesTextViewPr>
    <p:cViewPr>
      <p:scale>
        <a:sx n="3" d="2"/>
        <a:sy n="3" d="2"/>
      </p:scale>
      <p:origin x="0" y="0"/>
    </p:cViewPr>
  </p:notesTextViewPr>
  <p:sorterViewPr>
    <p:cViewPr>
      <p:scale>
        <a:sx n="75" d="100"/>
        <a:sy n="75" d="100"/>
      </p:scale>
      <p:origin x="0" y="0"/>
    </p:cViewPr>
  </p:sorterViewPr>
  <p:notesViewPr>
    <p:cSldViewPr snapToGrid="0">
      <p:cViewPr>
        <p:scale>
          <a:sx n="100" d="100"/>
          <a:sy n="100" d="100"/>
        </p:scale>
        <p:origin x="-3498" y="-72"/>
      </p:cViewPr>
      <p:guideLst>
        <p:guide orient="horz" pos="2910"/>
        <p:guide pos="2207"/>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1074" name="Rectangle 2"/>
          <p:cNvSpPr>
            <a:spLocks noGrp="1" noChangeArrowheads="1"/>
          </p:cNvSpPr>
          <p:nvPr>
            <p:ph type="hdr" sz="quarter"/>
          </p:nvPr>
        </p:nvSpPr>
        <p:spPr bwMode="auto">
          <a:xfrm>
            <a:off x="0" y="1"/>
            <a:ext cx="3037524" cy="461646"/>
          </a:xfrm>
          <a:prstGeom prst="rect">
            <a:avLst/>
          </a:prstGeom>
          <a:noFill/>
          <a:ln w="9525">
            <a:noFill/>
            <a:miter lim="800000"/>
            <a:headEnd/>
            <a:tailEnd/>
          </a:ln>
          <a:effectLst/>
        </p:spPr>
        <p:txBody>
          <a:bodyPr vert="horz" wrap="square" lIns="92735" tIns="46369" rIns="92735" bIns="46369" numCol="1" anchor="t" anchorCtr="0" compatLnSpc="1">
            <a:prstTxWarp prst="textNoShape">
              <a:avLst/>
            </a:prstTxWarp>
          </a:bodyPr>
          <a:lstStyle>
            <a:lvl1pPr defTabSz="928667">
              <a:spcBef>
                <a:spcPct val="0"/>
              </a:spcBef>
              <a:buFontTx/>
              <a:buNone/>
              <a:defRPr sz="1200">
                <a:solidFill>
                  <a:schemeClr val="tx1"/>
                </a:solidFill>
                <a:latin typeface="Arial" charset="0"/>
              </a:defRPr>
            </a:lvl1pPr>
          </a:lstStyle>
          <a:p>
            <a:endParaRPr lang="en-US" dirty="0"/>
          </a:p>
        </p:txBody>
      </p:sp>
      <p:sp>
        <p:nvSpPr>
          <p:cNvPr id="131075" name="Rectangle 3"/>
          <p:cNvSpPr>
            <a:spLocks noGrp="1" noChangeArrowheads="1"/>
          </p:cNvSpPr>
          <p:nvPr>
            <p:ph type="dt" sz="quarter" idx="1"/>
          </p:nvPr>
        </p:nvSpPr>
        <p:spPr bwMode="auto">
          <a:xfrm>
            <a:off x="3972876" y="1"/>
            <a:ext cx="3037524" cy="461646"/>
          </a:xfrm>
          <a:prstGeom prst="rect">
            <a:avLst/>
          </a:prstGeom>
          <a:noFill/>
          <a:ln w="9525">
            <a:noFill/>
            <a:miter lim="800000"/>
            <a:headEnd/>
            <a:tailEnd/>
          </a:ln>
          <a:effectLst/>
        </p:spPr>
        <p:txBody>
          <a:bodyPr vert="horz" wrap="square" lIns="92735" tIns="46369" rIns="92735" bIns="46369" numCol="1" anchor="t" anchorCtr="0" compatLnSpc="1">
            <a:prstTxWarp prst="textNoShape">
              <a:avLst/>
            </a:prstTxWarp>
          </a:bodyPr>
          <a:lstStyle>
            <a:lvl1pPr algn="r" defTabSz="928667">
              <a:spcBef>
                <a:spcPct val="0"/>
              </a:spcBef>
              <a:buFontTx/>
              <a:buNone/>
              <a:defRPr sz="1200">
                <a:solidFill>
                  <a:schemeClr val="tx1"/>
                </a:solidFill>
                <a:latin typeface="Arial" charset="0"/>
              </a:defRPr>
            </a:lvl1pPr>
          </a:lstStyle>
          <a:p>
            <a:endParaRPr lang="en-US" dirty="0"/>
          </a:p>
        </p:txBody>
      </p:sp>
      <p:sp>
        <p:nvSpPr>
          <p:cNvPr id="131076" name="Rectangle 4"/>
          <p:cNvSpPr>
            <a:spLocks noGrp="1" noChangeArrowheads="1"/>
          </p:cNvSpPr>
          <p:nvPr>
            <p:ph type="ftr" sz="quarter" idx="2"/>
          </p:nvPr>
        </p:nvSpPr>
        <p:spPr bwMode="auto">
          <a:xfrm>
            <a:off x="0" y="8774431"/>
            <a:ext cx="3037524" cy="461645"/>
          </a:xfrm>
          <a:prstGeom prst="rect">
            <a:avLst/>
          </a:prstGeom>
          <a:noFill/>
          <a:ln w="9525">
            <a:noFill/>
            <a:miter lim="800000"/>
            <a:headEnd/>
            <a:tailEnd/>
          </a:ln>
          <a:effectLst/>
        </p:spPr>
        <p:txBody>
          <a:bodyPr vert="horz" wrap="square" lIns="92735" tIns="46369" rIns="92735" bIns="46369" numCol="1" anchor="b" anchorCtr="0" compatLnSpc="1">
            <a:prstTxWarp prst="textNoShape">
              <a:avLst/>
            </a:prstTxWarp>
          </a:bodyPr>
          <a:lstStyle>
            <a:lvl1pPr defTabSz="928667">
              <a:spcBef>
                <a:spcPct val="0"/>
              </a:spcBef>
              <a:buFontTx/>
              <a:buNone/>
              <a:defRPr sz="1200">
                <a:solidFill>
                  <a:schemeClr val="tx1"/>
                </a:solidFill>
                <a:latin typeface="Arial" charset="0"/>
              </a:defRPr>
            </a:lvl1pPr>
          </a:lstStyle>
          <a:p>
            <a:endParaRPr lang="en-US" dirty="0"/>
          </a:p>
        </p:txBody>
      </p:sp>
      <p:sp>
        <p:nvSpPr>
          <p:cNvPr id="131077" name="Rectangle 5"/>
          <p:cNvSpPr>
            <a:spLocks noGrp="1" noChangeArrowheads="1"/>
          </p:cNvSpPr>
          <p:nvPr>
            <p:ph type="sldNum" sz="quarter" idx="3"/>
          </p:nvPr>
        </p:nvSpPr>
        <p:spPr bwMode="auto">
          <a:xfrm>
            <a:off x="3972876" y="8774431"/>
            <a:ext cx="3037524" cy="461645"/>
          </a:xfrm>
          <a:prstGeom prst="rect">
            <a:avLst/>
          </a:prstGeom>
          <a:noFill/>
          <a:ln w="9525">
            <a:noFill/>
            <a:miter lim="800000"/>
            <a:headEnd/>
            <a:tailEnd/>
          </a:ln>
          <a:effectLst/>
        </p:spPr>
        <p:txBody>
          <a:bodyPr vert="horz" wrap="square" lIns="92735" tIns="46369" rIns="92735" bIns="46369" numCol="1" anchor="b" anchorCtr="0" compatLnSpc="1">
            <a:prstTxWarp prst="textNoShape">
              <a:avLst/>
            </a:prstTxWarp>
          </a:bodyPr>
          <a:lstStyle>
            <a:lvl1pPr algn="r" defTabSz="928667">
              <a:spcBef>
                <a:spcPct val="0"/>
              </a:spcBef>
              <a:buFontTx/>
              <a:buNone/>
              <a:defRPr sz="1200">
                <a:solidFill>
                  <a:schemeClr val="tx1"/>
                </a:solidFill>
                <a:latin typeface="Arial" charset="0"/>
              </a:defRPr>
            </a:lvl1pPr>
          </a:lstStyle>
          <a:p>
            <a:fld id="{8C915625-634F-43A9-BFAE-F8FF18CA2E42}" type="slidenum">
              <a:rPr lang="en-US"/>
              <a:pPr/>
              <a:t>‹#›</a:t>
            </a:fld>
            <a:endParaRPr lang="en-US" dirty="0"/>
          </a:p>
        </p:txBody>
      </p:sp>
    </p:spTree>
    <p:extLst>
      <p:ext uri="{BB962C8B-B14F-4D97-AF65-F5344CB8AC3E}">
        <p14:creationId xmlns:p14="http://schemas.microsoft.com/office/powerpoint/2010/main" val="3742390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1"/>
            <a:ext cx="3037524" cy="461646"/>
          </a:xfrm>
          <a:prstGeom prst="rect">
            <a:avLst/>
          </a:prstGeom>
          <a:noFill/>
          <a:ln w="9525">
            <a:noFill/>
            <a:miter lim="800000"/>
            <a:headEnd/>
            <a:tailEnd/>
          </a:ln>
          <a:effectLst/>
        </p:spPr>
        <p:txBody>
          <a:bodyPr vert="horz" wrap="square" lIns="92735" tIns="46369" rIns="92735" bIns="46369" numCol="1" anchor="t" anchorCtr="0" compatLnSpc="1">
            <a:prstTxWarp prst="textNoShape">
              <a:avLst/>
            </a:prstTxWarp>
          </a:bodyPr>
          <a:lstStyle>
            <a:lvl1pPr defTabSz="928667">
              <a:spcBef>
                <a:spcPct val="0"/>
              </a:spcBef>
              <a:buFontTx/>
              <a:buNone/>
              <a:defRPr sz="1200">
                <a:solidFill>
                  <a:schemeClr val="tx1"/>
                </a:solidFill>
                <a:latin typeface="Arial" charset="0"/>
              </a:defRPr>
            </a:lvl1pPr>
          </a:lstStyle>
          <a:p>
            <a:endParaRPr lang="en-US" dirty="0"/>
          </a:p>
        </p:txBody>
      </p:sp>
      <p:sp>
        <p:nvSpPr>
          <p:cNvPr id="6147" name="Rectangle 3"/>
          <p:cNvSpPr>
            <a:spLocks noGrp="1" noChangeArrowheads="1"/>
          </p:cNvSpPr>
          <p:nvPr>
            <p:ph type="dt" idx="1"/>
          </p:nvPr>
        </p:nvSpPr>
        <p:spPr bwMode="auto">
          <a:xfrm>
            <a:off x="3971292" y="1"/>
            <a:ext cx="3037524" cy="461646"/>
          </a:xfrm>
          <a:prstGeom prst="rect">
            <a:avLst/>
          </a:prstGeom>
          <a:noFill/>
          <a:ln w="9525">
            <a:noFill/>
            <a:miter lim="800000"/>
            <a:headEnd/>
            <a:tailEnd/>
          </a:ln>
          <a:effectLst/>
        </p:spPr>
        <p:txBody>
          <a:bodyPr vert="horz" wrap="square" lIns="92735" tIns="46369" rIns="92735" bIns="46369" numCol="1" anchor="t" anchorCtr="0" compatLnSpc="1">
            <a:prstTxWarp prst="textNoShape">
              <a:avLst/>
            </a:prstTxWarp>
          </a:bodyPr>
          <a:lstStyle>
            <a:lvl1pPr algn="r" defTabSz="928667">
              <a:spcBef>
                <a:spcPct val="0"/>
              </a:spcBef>
              <a:buFontTx/>
              <a:buNone/>
              <a:defRPr sz="1200">
                <a:solidFill>
                  <a:schemeClr val="tx1"/>
                </a:solidFill>
                <a:latin typeface="Arial" charset="0"/>
              </a:defRPr>
            </a:lvl1pPr>
          </a:lstStyle>
          <a:p>
            <a:endParaRPr lang="en-US" dirty="0"/>
          </a:p>
        </p:txBody>
      </p:sp>
      <p:sp>
        <p:nvSpPr>
          <p:cNvPr id="6148" name="Rectangle 4"/>
          <p:cNvSpPr>
            <a:spLocks noGrp="1" noRot="1" noChangeAspect="1" noChangeArrowheads="1" noTextEdit="1"/>
          </p:cNvSpPr>
          <p:nvPr>
            <p:ph type="sldImg" idx="2"/>
          </p:nvPr>
        </p:nvSpPr>
        <p:spPr bwMode="auto">
          <a:xfrm>
            <a:off x="1203325" y="692150"/>
            <a:ext cx="4614863" cy="3460750"/>
          </a:xfrm>
          <a:prstGeom prst="rect">
            <a:avLst/>
          </a:prstGeom>
          <a:noFill/>
          <a:ln w="9525">
            <a:solidFill>
              <a:srgbClr val="000000"/>
            </a:solidFill>
            <a:miter lim="800000"/>
            <a:headEnd/>
            <a:tailEnd/>
          </a:ln>
          <a:effectLst/>
        </p:spPr>
      </p:sp>
      <p:sp>
        <p:nvSpPr>
          <p:cNvPr id="6149" name="Rectangle 5"/>
          <p:cNvSpPr>
            <a:spLocks noGrp="1" noChangeArrowheads="1"/>
          </p:cNvSpPr>
          <p:nvPr>
            <p:ph type="body" sz="quarter" idx="3"/>
          </p:nvPr>
        </p:nvSpPr>
        <p:spPr bwMode="auto">
          <a:xfrm>
            <a:off x="699138" y="4386428"/>
            <a:ext cx="5612124" cy="4157968"/>
          </a:xfrm>
          <a:prstGeom prst="rect">
            <a:avLst/>
          </a:prstGeom>
          <a:noFill/>
          <a:ln w="9525">
            <a:noFill/>
            <a:miter lim="800000"/>
            <a:headEnd/>
            <a:tailEnd/>
          </a:ln>
          <a:effectLst/>
        </p:spPr>
        <p:txBody>
          <a:bodyPr vert="horz" wrap="square" lIns="92735" tIns="46369" rIns="92735" bIns="4636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0" name="Rectangle 6"/>
          <p:cNvSpPr>
            <a:spLocks noGrp="1" noChangeArrowheads="1"/>
          </p:cNvSpPr>
          <p:nvPr>
            <p:ph type="ftr" sz="quarter" idx="4"/>
          </p:nvPr>
        </p:nvSpPr>
        <p:spPr bwMode="auto">
          <a:xfrm>
            <a:off x="0" y="8772854"/>
            <a:ext cx="3037524" cy="461646"/>
          </a:xfrm>
          <a:prstGeom prst="rect">
            <a:avLst/>
          </a:prstGeom>
          <a:noFill/>
          <a:ln w="9525">
            <a:noFill/>
            <a:miter lim="800000"/>
            <a:headEnd/>
            <a:tailEnd/>
          </a:ln>
          <a:effectLst/>
        </p:spPr>
        <p:txBody>
          <a:bodyPr vert="horz" wrap="square" lIns="92735" tIns="46369" rIns="92735" bIns="46369" numCol="1" anchor="b" anchorCtr="0" compatLnSpc="1">
            <a:prstTxWarp prst="textNoShape">
              <a:avLst/>
            </a:prstTxWarp>
          </a:bodyPr>
          <a:lstStyle>
            <a:lvl1pPr defTabSz="928667">
              <a:spcBef>
                <a:spcPct val="0"/>
              </a:spcBef>
              <a:buFontTx/>
              <a:buNone/>
              <a:defRPr sz="1200">
                <a:solidFill>
                  <a:schemeClr val="tx1"/>
                </a:solidFill>
                <a:latin typeface="Arial" charset="0"/>
              </a:defRPr>
            </a:lvl1pPr>
          </a:lstStyle>
          <a:p>
            <a:endParaRPr lang="en-US" dirty="0"/>
          </a:p>
        </p:txBody>
      </p:sp>
      <p:sp>
        <p:nvSpPr>
          <p:cNvPr id="6151" name="Rectangle 7"/>
          <p:cNvSpPr>
            <a:spLocks noGrp="1" noChangeArrowheads="1"/>
          </p:cNvSpPr>
          <p:nvPr>
            <p:ph type="sldNum" sz="quarter" idx="5"/>
          </p:nvPr>
        </p:nvSpPr>
        <p:spPr bwMode="auto">
          <a:xfrm>
            <a:off x="3971292" y="8772854"/>
            <a:ext cx="3037524" cy="461646"/>
          </a:xfrm>
          <a:prstGeom prst="rect">
            <a:avLst/>
          </a:prstGeom>
          <a:noFill/>
          <a:ln w="9525">
            <a:noFill/>
            <a:miter lim="800000"/>
            <a:headEnd/>
            <a:tailEnd/>
          </a:ln>
          <a:effectLst/>
        </p:spPr>
        <p:txBody>
          <a:bodyPr vert="horz" wrap="square" lIns="92735" tIns="46369" rIns="92735" bIns="46369" numCol="1" anchor="b" anchorCtr="0" compatLnSpc="1">
            <a:prstTxWarp prst="textNoShape">
              <a:avLst/>
            </a:prstTxWarp>
          </a:bodyPr>
          <a:lstStyle>
            <a:lvl1pPr algn="r" defTabSz="928667">
              <a:spcBef>
                <a:spcPct val="0"/>
              </a:spcBef>
              <a:buFontTx/>
              <a:buNone/>
              <a:defRPr sz="1200">
                <a:solidFill>
                  <a:schemeClr val="tx1"/>
                </a:solidFill>
                <a:latin typeface="Arial" charset="0"/>
              </a:defRPr>
            </a:lvl1pPr>
          </a:lstStyle>
          <a:p>
            <a:fld id="{F6AACC46-C279-443F-B556-4A2B318B4903}" type="slidenum">
              <a:rPr lang="en-US"/>
              <a:pPr/>
              <a:t>‹#›</a:t>
            </a:fld>
            <a:endParaRPr lang="en-US" dirty="0"/>
          </a:p>
        </p:txBody>
      </p:sp>
    </p:spTree>
    <p:extLst>
      <p:ext uri="{BB962C8B-B14F-4D97-AF65-F5344CB8AC3E}">
        <p14:creationId xmlns:p14="http://schemas.microsoft.com/office/powerpoint/2010/main" val="414419305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AACC46-C279-443F-B556-4A2B318B4903}" type="slidenum">
              <a:rPr lang="en-US" smtClean="0"/>
              <a:pPr/>
              <a:t>1</a:t>
            </a:fld>
            <a:endParaRPr lang="en-US" dirty="0"/>
          </a:p>
        </p:txBody>
      </p:sp>
    </p:spTree>
    <p:extLst>
      <p:ext uri="{BB962C8B-B14F-4D97-AF65-F5344CB8AC3E}">
        <p14:creationId xmlns:p14="http://schemas.microsoft.com/office/powerpoint/2010/main" val="39243007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 to add the 2 new alts</a:t>
            </a:r>
          </a:p>
        </p:txBody>
      </p:sp>
      <p:sp>
        <p:nvSpPr>
          <p:cNvPr id="4" name="Slide Number Placeholder 3"/>
          <p:cNvSpPr>
            <a:spLocks noGrp="1"/>
          </p:cNvSpPr>
          <p:nvPr>
            <p:ph type="sldNum" sz="quarter" idx="5"/>
          </p:nvPr>
        </p:nvSpPr>
        <p:spPr/>
        <p:txBody>
          <a:bodyPr/>
          <a:lstStyle/>
          <a:p>
            <a:fld id="{F6AACC46-C279-443F-B556-4A2B318B4903}" type="slidenum">
              <a:rPr lang="en-US" smtClean="0"/>
              <a:pPr/>
              <a:t>16</a:t>
            </a:fld>
            <a:endParaRPr lang="en-US" dirty="0"/>
          </a:p>
        </p:txBody>
      </p:sp>
    </p:spTree>
    <p:extLst>
      <p:ext uri="{BB962C8B-B14F-4D97-AF65-F5344CB8AC3E}">
        <p14:creationId xmlns:p14="http://schemas.microsoft.com/office/powerpoint/2010/main" val="9550807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put this directly onto the slide or just communicate it when we show: This bridge is technically considered a rehab in engineering terms, but for Section 106/4f purposes, it’s a new bridge. However, the bridge will retain historic features that are usable (piers) and will place the truss members along the bridge to maintain historic feel and appearance of the bridge</a:t>
            </a:r>
          </a:p>
        </p:txBody>
      </p:sp>
      <p:sp>
        <p:nvSpPr>
          <p:cNvPr id="4" name="Slide Number Placeholder 3"/>
          <p:cNvSpPr>
            <a:spLocks noGrp="1"/>
          </p:cNvSpPr>
          <p:nvPr>
            <p:ph type="sldNum" sz="quarter" idx="5"/>
          </p:nvPr>
        </p:nvSpPr>
        <p:spPr/>
        <p:txBody>
          <a:bodyPr/>
          <a:lstStyle/>
          <a:p>
            <a:fld id="{F6AACC46-C279-443F-B556-4A2B318B4903}" type="slidenum">
              <a:rPr lang="en-US" smtClean="0"/>
              <a:pPr/>
              <a:t>17</a:t>
            </a:fld>
            <a:endParaRPr lang="en-US" dirty="0"/>
          </a:p>
        </p:txBody>
      </p:sp>
    </p:spTree>
    <p:extLst>
      <p:ext uri="{BB962C8B-B14F-4D97-AF65-F5344CB8AC3E}">
        <p14:creationId xmlns:p14="http://schemas.microsoft.com/office/powerpoint/2010/main" val="4411680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ODOTculturalresources.info/bridgeportbridge.html</a:t>
            </a:r>
          </a:p>
        </p:txBody>
      </p:sp>
      <p:sp>
        <p:nvSpPr>
          <p:cNvPr id="4" name="Slide Number Placeholder 3"/>
          <p:cNvSpPr>
            <a:spLocks noGrp="1"/>
          </p:cNvSpPr>
          <p:nvPr>
            <p:ph type="sldNum" sz="quarter" idx="10"/>
          </p:nvPr>
        </p:nvSpPr>
        <p:spPr/>
        <p:txBody>
          <a:bodyPr/>
          <a:lstStyle/>
          <a:p>
            <a:fld id="{F6AACC46-C279-443F-B556-4A2B318B4903}" type="slidenum">
              <a:rPr lang="en-US" smtClean="0"/>
              <a:pPr/>
              <a:t>22</a:t>
            </a:fld>
            <a:endParaRPr lang="en-US" dirty="0"/>
          </a:p>
        </p:txBody>
      </p:sp>
    </p:spTree>
    <p:extLst>
      <p:ext uri="{BB962C8B-B14F-4D97-AF65-F5344CB8AC3E}">
        <p14:creationId xmlns:p14="http://schemas.microsoft.com/office/powerpoint/2010/main" val="107806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 out BUILD grant and indicate “More on that later!”</a:t>
            </a:r>
          </a:p>
        </p:txBody>
      </p:sp>
      <p:sp>
        <p:nvSpPr>
          <p:cNvPr id="4" name="Slide Number Placeholder 3"/>
          <p:cNvSpPr>
            <a:spLocks noGrp="1"/>
          </p:cNvSpPr>
          <p:nvPr>
            <p:ph type="sldNum" sz="quarter" idx="10"/>
          </p:nvPr>
        </p:nvSpPr>
        <p:spPr/>
        <p:txBody>
          <a:bodyPr/>
          <a:lstStyle/>
          <a:p>
            <a:fld id="{F6AACC46-C279-443F-B556-4A2B318B4903}" type="slidenum">
              <a:rPr lang="en-US" smtClean="0"/>
              <a:pPr/>
              <a:t>4</a:t>
            </a:fld>
            <a:endParaRPr lang="en-US" dirty="0"/>
          </a:p>
        </p:txBody>
      </p:sp>
    </p:spTree>
    <p:extLst>
      <p:ext uri="{BB962C8B-B14F-4D97-AF65-F5344CB8AC3E}">
        <p14:creationId xmlns:p14="http://schemas.microsoft.com/office/powerpoint/2010/main" val="4668353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AACC46-C279-443F-B556-4A2B318B4903}" type="slidenum">
              <a:rPr lang="en-US" smtClean="0"/>
              <a:pPr/>
              <a:t>5</a:t>
            </a:fld>
            <a:endParaRPr lang="en-US" dirty="0"/>
          </a:p>
        </p:txBody>
      </p:sp>
    </p:spTree>
    <p:extLst>
      <p:ext uri="{BB962C8B-B14F-4D97-AF65-F5344CB8AC3E}">
        <p14:creationId xmlns:p14="http://schemas.microsoft.com/office/powerpoint/2010/main" val="29388734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AACC46-C279-443F-B556-4A2B318B4903}" type="slidenum">
              <a:rPr lang="en-US" smtClean="0"/>
              <a:pPr/>
              <a:t>6</a:t>
            </a:fld>
            <a:endParaRPr lang="en-US" dirty="0"/>
          </a:p>
        </p:txBody>
      </p:sp>
    </p:spTree>
    <p:extLst>
      <p:ext uri="{BB962C8B-B14F-4D97-AF65-F5344CB8AC3E}">
        <p14:creationId xmlns:p14="http://schemas.microsoft.com/office/powerpoint/2010/main" val="2014401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caption for truss member</a:t>
            </a:r>
          </a:p>
        </p:txBody>
      </p:sp>
      <p:sp>
        <p:nvSpPr>
          <p:cNvPr id="4" name="Slide Number Placeholder 3"/>
          <p:cNvSpPr>
            <a:spLocks noGrp="1"/>
          </p:cNvSpPr>
          <p:nvPr>
            <p:ph type="sldNum" sz="quarter" idx="10"/>
          </p:nvPr>
        </p:nvSpPr>
        <p:spPr/>
        <p:txBody>
          <a:bodyPr/>
          <a:lstStyle/>
          <a:p>
            <a:fld id="{F6AACC46-C279-443F-B556-4A2B318B4903}" type="slidenum">
              <a:rPr lang="en-US" smtClean="0"/>
              <a:pPr/>
              <a:t>7</a:t>
            </a:fld>
            <a:endParaRPr lang="en-US" dirty="0"/>
          </a:p>
        </p:txBody>
      </p:sp>
    </p:spTree>
    <p:extLst>
      <p:ext uri="{BB962C8B-B14F-4D97-AF65-F5344CB8AC3E}">
        <p14:creationId xmlns:p14="http://schemas.microsoft.com/office/powerpoint/2010/main" val="18006376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AACC46-C279-443F-B556-4A2B318B4903}" type="slidenum">
              <a:rPr lang="en-US" smtClean="0"/>
              <a:pPr/>
              <a:t>9</a:t>
            </a:fld>
            <a:endParaRPr lang="en-US" dirty="0"/>
          </a:p>
        </p:txBody>
      </p:sp>
    </p:spTree>
    <p:extLst>
      <p:ext uri="{BB962C8B-B14F-4D97-AF65-F5344CB8AC3E}">
        <p14:creationId xmlns:p14="http://schemas.microsoft.com/office/powerpoint/2010/main" val="10277198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Previously (2015) this was the technology we had available to consider the visual impact of new structures to the bridge. Now, we have much better capabilities and have 3D renderings for you, for the newest proposed alternative</a:t>
            </a:r>
          </a:p>
        </p:txBody>
      </p:sp>
      <p:sp>
        <p:nvSpPr>
          <p:cNvPr id="4" name="Slide Number Placeholder 3"/>
          <p:cNvSpPr>
            <a:spLocks noGrp="1"/>
          </p:cNvSpPr>
          <p:nvPr>
            <p:ph type="sldNum" sz="quarter" idx="5"/>
          </p:nvPr>
        </p:nvSpPr>
        <p:spPr/>
        <p:txBody>
          <a:bodyPr/>
          <a:lstStyle/>
          <a:p>
            <a:fld id="{F6AACC46-C279-443F-B556-4A2B318B4903}" type="slidenum">
              <a:rPr lang="en-US" smtClean="0"/>
              <a:pPr/>
              <a:t>10</a:t>
            </a:fld>
            <a:endParaRPr lang="en-US" dirty="0"/>
          </a:p>
        </p:txBody>
      </p:sp>
    </p:spTree>
    <p:extLst>
      <p:ext uri="{BB962C8B-B14F-4D97-AF65-F5344CB8AC3E}">
        <p14:creationId xmlns:p14="http://schemas.microsoft.com/office/powerpoint/2010/main" val="10857685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 out that the figures are SO for rehab because of so many parts on an extremely long bridge</a:t>
            </a:r>
          </a:p>
        </p:txBody>
      </p:sp>
      <p:sp>
        <p:nvSpPr>
          <p:cNvPr id="4" name="Slide Number Placeholder 3"/>
          <p:cNvSpPr>
            <a:spLocks noGrp="1"/>
          </p:cNvSpPr>
          <p:nvPr>
            <p:ph type="sldNum" sz="quarter" idx="5"/>
          </p:nvPr>
        </p:nvSpPr>
        <p:spPr/>
        <p:txBody>
          <a:bodyPr/>
          <a:lstStyle/>
          <a:p>
            <a:fld id="{F6AACC46-C279-443F-B556-4A2B318B4903}" type="slidenum">
              <a:rPr lang="en-US" smtClean="0"/>
              <a:pPr/>
              <a:t>11</a:t>
            </a:fld>
            <a:endParaRPr lang="en-US" dirty="0"/>
          </a:p>
        </p:txBody>
      </p:sp>
    </p:spTree>
    <p:extLst>
      <p:ext uri="{BB962C8B-B14F-4D97-AF65-F5344CB8AC3E}">
        <p14:creationId xmlns:p14="http://schemas.microsoft.com/office/powerpoint/2010/main" val="22788299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 to add the 2 new alts</a:t>
            </a:r>
          </a:p>
        </p:txBody>
      </p:sp>
      <p:sp>
        <p:nvSpPr>
          <p:cNvPr id="4" name="Slide Number Placeholder 3"/>
          <p:cNvSpPr>
            <a:spLocks noGrp="1"/>
          </p:cNvSpPr>
          <p:nvPr>
            <p:ph type="sldNum" sz="quarter" idx="5"/>
          </p:nvPr>
        </p:nvSpPr>
        <p:spPr/>
        <p:txBody>
          <a:bodyPr/>
          <a:lstStyle/>
          <a:p>
            <a:fld id="{F6AACC46-C279-443F-B556-4A2B318B4903}" type="slidenum">
              <a:rPr lang="en-US" smtClean="0"/>
              <a:pPr/>
              <a:t>15</a:t>
            </a:fld>
            <a:endParaRPr lang="en-US" dirty="0"/>
          </a:p>
        </p:txBody>
      </p:sp>
    </p:spTree>
    <p:extLst>
      <p:ext uri="{BB962C8B-B14F-4D97-AF65-F5344CB8AC3E}">
        <p14:creationId xmlns:p14="http://schemas.microsoft.com/office/powerpoint/2010/main" val="22866699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4972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457200" y="800100"/>
            <a:ext cx="8229600" cy="5326063"/>
          </a:xfrm>
        </p:spPr>
        <p:txBody>
          <a:bodyPr vert="eaVert"/>
          <a:lstStyle>
            <a:lvl1pPr>
              <a:defRPr>
                <a:solidFill>
                  <a:schemeClr val="bg1"/>
                </a:solidFill>
                <a:latin typeface="Gill Sans MT" pitchFamily="34" charset="0"/>
              </a:defRPr>
            </a:lvl1pPr>
            <a:lvl2pPr>
              <a:defRPr>
                <a:solidFill>
                  <a:schemeClr val="bg1"/>
                </a:solidFill>
                <a:latin typeface="Gill Sans MT" pitchFamily="34" charset="0"/>
              </a:defRPr>
            </a:lvl2pPr>
            <a:lvl3pPr>
              <a:defRPr>
                <a:solidFill>
                  <a:schemeClr val="bg1"/>
                </a:solidFill>
                <a:latin typeface="Gill Sans MT" pitchFamily="34" charset="0"/>
              </a:defRPr>
            </a:lvl3pPr>
            <a:lvl4pPr>
              <a:defRPr>
                <a:solidFill>
                  <a:schemeClr val="bg1"/>
                </a:solidFill>
                <a:latin typeface="Gill Sans MT" pitchFamily="34" charset="0"/>
              </a:defRPr>
            </a:lvl4pPr>
            <a:lvl5pPr>
              <a:defRPr>
                <a:solidFill>
                  <a:schemeClr val="bg1"/>
                </a:solidFill>
                <a:latin typeface="Gill Sans MT"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p:cNvSpPr>
            <a:spLocks noGrp="1"/>
          </p:cNvSpPr>
          <p:nvPr>
            <p:ph type="title"/>
          </p:nvPr>
        </p:nvSpPr>
        <p:spPr>
          <a:xfrm>
            <a:off x="457200" y="1"/>
            <a:ext cx="8229600" cy="685800"/>
          </a:xfrm>
        </p:spPr>
        <p:txBody>
          <a:bodyPr anchor="b">
            <a:normAutofit/>
          </a:bodyPr>
          <a:lstStyle>
            <a:lvl1pPr algn="l">
              <a:defRPr sz="3600" b="0">
                <a:solidFill>
                  <a:srgbClr val="00A89C"/>
                </a:solidFill>
                <a:effectLst>
                  <a:outerShdw blurRad="50800" dist="38100" dir="5400000" algn="t" rotWithShape="0">
                    <a:prstClr val="black">
                      <a:alpha val="40000"/>
                    </a:prstClr>
                  </a:outerShdw>
                </a:effectLst>
                <a:latin typeface="Franklin Gothic Medium" pitchFamily="34" charset="0"/>
              </a:defRPr>
            </a:lvl1pPr>
          </a:lstStyle>
          <a:p>
            <a:r>
              <a:rPr lang="en-US" dirty="0"/>
              <a:t>Click to edit Master title style</a:t>
            </a:r>
          </a:p>
        </p:txBody>
      </p:sp>
      <p:sp>
        <p:nvSpPr>
          <p:cNvPr id="7" name="Date Placeholder 3"/>
          <p:cNvSpPr>
            <a:spLocks noGrp="1"/>
          </p:cNvSpPr>
          <p:nvPr>
            <p:ph type="dt" sz="half" idx="10"/>
          </p:nvPr>
        </p:nvSpPr>
        <p:spPr>
          <a:xfrm>
            <a:off x="1323975" y="6365875"/>
            <a:ext cx="2133600" cy="365125"/>
          </a:xfrm>
        </p:spPr>
        <p:txBody>
          <a:bodyPr/>
          <a:lstStyle>
            <a:lvl1pPr>
              <a:defRPr>
                <a:solidFill>
                  <a:schemeClr val="bg1"/>
                </a:solidFill>
              </a:defRPr>
            </a:lvl1pPr>
          </a:lstStyle>
          <a:p>
            <a:pPr>
              <a:buFontTx/>
              <a:buNone/>
            </a:pPr>
            <a:fld id="{79D132DC-9F65-467E-A48B-6CC67C875BD9}" type="datetimeFigureOut">
              <a:rPr lang="en-US" smtClean="0"/>
              <a:pPr>
                <a:buFontTx/>
                <a:buNone/>
              </a:pPr>
              <a:t>7/8/2020</a:t>
            </a:fld>
            <a:endParaRPr lang="en-US" dirty="0"/>
          </a:p>
        </p:txBody>
      </p:sp>
      <p:sp>
        <p:nvSpPr>
          <p:cNvPr id="8" name="Footer Placeholder 4"/>
          <p:cNvSpPr>
            <a:spLocks noGrp="1"/>
          </p:cNvSpPr>
          <p:nvPr>
            <p:ph type="ftr" sz="quarter" idx="11"/>
          </p:nvPr>
        </p:nvSpPr>
        <p:spPr>
          <a:xfrm>
            <a:off x="3543300" y="6365875"/>
            <a:ext cx="2895600" cy="365125"/>
          </a:xfrm>
        </p:spPr>
        <p:txBody>
          <a:bodyPr/>
          <a:lstStyle>
            <a:lvl1pPr>
              <a:buNone/>
              <a:defRPr>
                <a:solidFill>
                  <a:schemeClr val="bg1"/>
                </a:solidFill>
              </a:defRPr>
            </a:lvl1pPr>
          </a:lstStyle>
          <a:p>
            <a:endParaRPr lang="en-US" dirty="0"/>
          </a:p>
        </p:txBody>
      </p:sp>
      <p:sp>
        <p:nvSpPr>
          <p:cNvPr id="10" name="Slide Number Placeholder 5"/>
          <p:cNvSpPr>
            <a:spLocks noGrp="1"/>
          </p:cNvSpPr>
          <p:nvPr>
            <p:ph type="sldNum" sz="quarter" idx="12"/>
          </p:nvPr>
        </p:nvSpPr>
        <p:spPr>
          <a:xfrm>
            <a:off x="6553200" y="6356350"/>
            <a:ext cx="2133600" cy="365125"/>
          </a:xfrm>
        </p:spPr>
        <p:txBody>
          <a:bodyPr/>
          <a:lstStyle>
            <a:lvl1pPr>
              <a:defRPr>
                <a:solidFill>
                  <a:schemeClr val="bg1"/>
                </a:solidFill>
              </a:defRPr>
            </a:lvl1pPr>
          </a:lstStyle>
          <a:p>
            <a:pPr>
              <a:buFontTx/>
              <a:buNone/>
            </a:pPr>
            <a:fld id="{FC2ECFB6-8ABD-4281-9FFF-3FCE5892608D}" type="slidenum">
              <a:rPr lang="en-US" smtClean="0"/>
              <a:pPr>
                <a:buFontTx/>
                <a:buNone/>
              </a:pPr>
              <a:t>‹#›</a:t>
            </a:fld>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4788" y="6388893"/>
            <a:ext cx="927150" cy="338137"/>
          </a:xfrm>
          <a:prstGeom prst="rect">
            <a:avLst/>
          </a:prstGeom>
        </p:spPr>
      </p:pic>
    </p:spTree>
    <p:extLst>
      <p:ext uri="{BB962C8B-B14F-4D97-AF65-F5344CB8AC3E}">
        <p14:creationId xmlns:p14="http://schemas.microsoft.com/office/powerpoint/2010/main" val="250234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lgn="l">
              <a:defRPr>
                <a:solidFill>
                  <a:srgbClr val="00A89C"/>
                </a:solidFill>
                <a:effectLst>
                  <a:outerShdw blurRad="50800" dist="38100" dir="5400000" algn="t" rotWithShape="0">
                    <a:prstClr val="black">
                      <a:alpha val="40000"/>
                    </a:prstClr>
                  </a:outerShdw>
                </a:effectLst>
                <a:latin typeface="Franklin Gothic Medium"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a:solidFill>
                  <a:schemeClr val="bg1"/>
                </a:solidFill>
                <a:latin typeface="Gill Sans MT" pitchFamily="34" charset="0"/>
              </a:defRPr>
            </a:lvl1pPr>
            <a:lvl2pPr>
              <a:defRPr>
                <a:solidFill>
                  <a:schemeClr val="bg1"/>
                </a:solidFill>
                <a:latin typeface="Gill Sans MT" pitchFamily="34" charset="0"/>
              </a:defRPr>
            </a:lvl2pPr>
            <a:lvl3pPr>
              <a:defRPr>
                <a:solidFill>
                  <a:schemeClr val="bg1"/>
                </a:solidFill>
                <a:latin typeface="Gill Sans MT" pitchFamily="34" charset="0"/>
              </a:defRPr>
            </a:lvl3pPr>
            <a:lvl4pPr>
              <a:defRPr>
                <a:solidFill>
                  <a:schemeClr val="bg1"/>
                </a:solidFill>
                <a:latin typeface="Gill Sans MT" pitchFamily="34" charset="0"/>
              </a:defRPr>
            </a:lvl4pPr>
            <a:lvl5pPr>
              <a:defRPr>
                <a:solidFill>
                  <a:schemeClr val="bg1"/>
                </a:solidFill>
                <a:latin typeface="Gill Sans MT"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p:cNvSpPr>
            <a:spLocks noGrp="1"/>
          </p:cNvSpPr>
          <p:nvPr>
            <p:ph type="dt" sz="half" idx="10"/>
          </p:nvPr>
        </p:nvSpPr>
        <p:spPr>
          <a:xfrm>
            <a:off x="1323975" y="6365875"/>
            <a:ext cx="2133600" cy="365125"/>
          </a:xfrm>
        </p:spPr>
        <p:txBody>
          <a:bodyPr/>
          <a:lstStyle>
            <a:lvl1pPr>
              <a:defRPr>
                <a:solidFill>
                  <a:schemeClr val="bg1"/>
                </a:solidFill>
              </a:defRPr>
            </a:lvl1pPr>
          </a:lstStyle>
          <a:p>
            <a:pPr>
              <a:buFontTx/>
              <a:buNone/>
            </a:pPr>
            <a:fld id="{79D132DC-9F65-467E-A48B-6CC67C875BD9}" type="datetimeFigureOut">
              <a:rPr lang="en-US" smtClean="0"/>
              <a:pPr>
                <a:buFontTx/>
                <a:buNone/>
              </a:pPr>
              <a:t>7/8/2020</a:t>
            </a:fld>
            <a:endParaRPr lang="en-US" dirty="0"/>
          </a:p>
        </p:txBody>
      </p:sp>
      <p:sp>
        <p:nvSpPr>
          <p:cNvPr id="8" name="Footer Placeholder 4"/>
          <p:cNvSpPr>
            <a:spLocks noGrp="1"/>
          </p:cNvSpPr>
          <p:nvPr>
            <p:ph type="ftr" sz="quarter" idx="11"/>
          </p:nvPr>
        </p:nvSpPr>
        <p:spPr>
          <a:xfrm>
            <a:off x="3543300" y="6365875"/>
            <a:ext cx="2895600" cy="365125"/>
          </a:xfrm>
        </p:spPr>
        <p:txBody>
          <a:bodyPr/>
          <a:lstStyle>
            <a:lvl1pPr>
              <a:buNone/>
              <a:defRPr>
                <a:solidFill>
                  <a:schemeClr val="bg1"/>
                </a:solidFill>
              </a:defRPr>
            </a:lvl1pPr>
          </a:lstStyle>
          <a:p>
            <a:endParaRPr lang="en-US" dirty="0"/>
          </a:p>
        </p:txBody>
      </p:sp>
      <p:sp>
        <p:nvSpPr>
          <p:cNvPr id="9" name="Slide Number Placeholder 5"/>
          <p:cNvSpPr>
            <a:spLocks noGrp="1"/>
          </p:cNvSpPr>
          <p:nvPr>
            <p:ph type="sldNum" sz="quarter" idx="12"/>
          </p:nvPr>
        </p:nvSpPr>
        <p:spPr>
          <a:xfrm>
            <a:off x="6553200" y="6356350"/>
            <a:ext cx="2133600" cy="365125"/>
          </a:xfrm>
        </p:spPr>
        <p:txBody>
          <a:bodyPr/>
          <a:lstStyle>
            <a:lvl1pPr>
              <a:defRPr>
                <a:solidFill>
                  <a:schemeClr val="bg1"/>
                </a:solidFill>
              </a:defRPr>
            </a:lvl1pPr>
          </a:lstStyle>
          <a:p>
            <a:pPr>
              <a:buFontTx/>
              <a:buNone/>
            </a:pPr>
            <a:fld id="{FC2ECFB6-8ABD-4281-9FFF-3FCE5892608D}" type="slidenum">
              <a:rPr lang="en-US" smtClean="0"/>
              <a:pPr>
                <a:buFontTx/>
                <a:buNone/>
              </a:pPr>
              <a:t>‹#›</a:t>
            </a:fld>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4788" y="6388893"/>
            <a:ext cx="927150" cy="338137"/>
          </a:xfrm>
          <a:prstGeom prst="rect">
            <a:avLst/>
          </a:prstGeom>
        </p:spPr>
      </p:pic>
    </p:spTree>
    <p:extLst>
      <p:ext uri="{BB962C8B-B14F-4D97-AF65-F5344CB8AC3E}">
        <p14:creationId xmlns:p14="http://schemas.microsoft.com/office/powerpoint/2010/main" val="2427718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 Titles and Content">
    <p:spTree>
      <p:nvGrpSpPr>
        <p:cNvPr id="1" name=""/>
        <p:cNvGrpSpPr/>
        <p:nvPr/>
      </p:nvGrpSpPr>
      <p:grpSpPr>
        <a:xfrm>
          <a:off x="0" y="0"/>
          <a:ext cx="0" cy="0"/>
          <a:chOff x="0" y="0"/>
          <a:chExt cx="0" cy="0"/>
        </a:xfrm>
      </p:grpSpPr>
      <p:sp>
        <p:nvSpPr>
          <p:cNvPr id="7" name="Subtitle 2"/>
          <p:cNvSpPr>
            <a:spLocks noGrp="1"/>
          </p:cNvSpPr>
          <p:nvPr>
            <p:ph type="subTitle" idx="13" hasCustomPrompt="1"/>
          </p:nvPr>
        </p:nvSpPr>
        <p:spPr>
          <a:xfrm>
            <a:off x="457200" y="671620"/>
            <a:ext cx="8248650" cy="465794"/>
          </a:xfrm>
          <a:prstGeom prst="rect">
            <a:avLst/>
          </a:prstGeom>
        </p:spPr>
        <p:txBody>
          <a:bodyPr>
            <a:normAutofit/>
          </a:bodyPr>
          <a:lstStyle>
            <a:lvl1pPr marL="0" indent="0" algn="l">
              <a:buNone/>
              <a:defRPr sz="2400" b="1">
                <a:solidFill>
                  <a:schemeClr val="bg1"/>
                </a:solidFill>
                <a:latin typeface="Franklin Gothic Medium"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a:t>
            </a:r>
          </a:p>
        </p:txBody>
      </p:sp>
      <p:sp>
        <p:nvSpPr>
          <p:cNvPr id="6" name="Content Placeholder 2"/>
          <p:cNvSpPr>
            <a:spLocks noGrp="1"/>
          </p:cNvSpPr>
          <p:nvPr>
            <p:ph idx="1"/>
          </p:nvPr>
        </p:nvSpPr>
        <p:spPr>
          <a:xfrm>
            <a:off x="457200" y="1257300"/>
            <a:ext cx="8229600" cy="4983163"/>
          </a:xfrm>
        </p:spPr>
        <p:txBody>
          <a:bodyPr/>
          <a:lstStyle>
            <a:lvl1pPr>
              <a:defRPr sz="2800">
                <a:solidFill>
                  <a:schemeClr val="bg1"/>
                </a:solidFill>
                <a:latin typeface="Gill Sans MT" pitchFamily="34" charset="0"/>
              </a:defRPr>
            </a:lvl1pPr>
            <a:lvl2pPr>
              <a:defRPr sz="2400">
                <a:solidFill>
                  <a:schemeClr val="bg1"/>
                </a:solidFill>
                <a:latin typeface="Gill Sans MT" pitchFamily="34" charset="0"/>
              </a:defRPr>
            </a:lvl2pPr>
            <a:lvl3pPr>
              <a:defRPr sz="2000">
                <a:solidFill>
                  <a:schemeClr val="bg1"/>
                </a:solidFill>
                <a:latin typeface="Gill Sans MT" pitchFamily="34" charset="0"/>
              </a:defRPr>
            </a:lvl3pPr>
            <a:lvl4pPr>
              <a:defRPr>
                <a:solidFill>
                  <a:schemeClr val="bg1"/>
                </a:solidFill>
                <a:latin typeface="Gill Sans MT" pitchFamily="34" charset="0"/>
              </a:defRPr>
            </a:lvl4pPr>
            <a:lvl5pPr>
              <a:defRPr>
                <a:solidFill>
                  <a:schemeClr val="bg1"/>
                </a:solidFill>
                <a:latin typeface="Gill Sans MT"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p:cNvSpPr>
            <a:spLocks noGrp="1"/>
          </p:cNvSpPr>
          <p:nvPr>
            <p:ph type="title"/>
          </p:nvPr>
        </p:nvSpPr>
        <p:spPr>
          <a:xfrm>
            <a:off x="457200" y="1"/>
            <a:ext cx="8229600" cy="685800"/>
          </a:xfrm>
        </p:spPr>
        <p:txBody>
          <a:bodyPr anchor="b">
            <a:normAutofit/>
          </a:bodyPr>
          <a:lstStyle>
            <a:lvl1pPr algn="l">
              <a:defRPr sz="3600" b="0">
                <a:solidFill>
                  <a:srgbClr val="00A89C"/>
                </a:solidFill>
                <a:effectLst>
                  <a:outerShdw blurRad="50800" dist="38100" dir="5400000" algn="t" rotWithShape="0">
                    <a:prstClr val="black">
                      <a:alpha val="40000"/>
                    </a:prstClr>
                  </a:outerShdw>
                </a:effectLst>
                <a:latin typeface="Franklin Gothic Medium" pitchFamily="34" charset="0"/>
              </a:defRPr>
            </a:lvl1pPr>
          </a:lstStyle>
          <a:p>
            <a:r>
              <a:rPr lang="en-US" dirty="0"/>
              <a:t>Click to edit Master title style</a:t>
            </a:r>
          </a:p>
        </p:txBody>
      </p:sp>
      <p:sp>
        <p:nvSpPr>
          <p:cNvPr id="5" name="Date Placeholder 3"/>
          <p:cNvSpPr>
            <a:spLocks noGrp="1"/>
          </p:cNvSpPr>
          <p:nvPr>
            <p:ph type="dt" sz="half" idx="10"/>
          </p:nvPr>
        </p:nvSpPr>
        <p:spPr>
          <a:xfrm>
            <a:off x="1323975" y="6365875"/>
            <a:ext cx="2133600" cy="365125"/>
          </a:xfrm>
        </p:spPr>
        <p:txBody>
          <a:bodyPr/>
          <a:lstStyle>
            <a:lvl1pPr>
              <a:defRPr>
                <a:solidFill>
                  <a:schemeClr val="bg1"/>
                </a:solidFill>
              </a:defRPr>
            </a:lvl1pPr>
          </a:lstStyle>
          <a:p>
            <a:pPr>
              <a:buFontTx/>
              <a:buNone/>
            </a:pPr>
            <a:fld id="{79D132DC-9F65-467E-A48B-6CC67C875BD9}" type="datetimeFigureOut">
              <a:rPr lang="en-US" smtClean="0"/>
              <a:pPr>
                <a:buFontTx/>
                <a:buNone/>
              </a:pPr>
              <a:t>7/8/2020</a:t>
            </a:fld>
            <a:endParaRPr lang="en-US" dirty="0"/>
          </a:p>
        </p:txBody>
      </p:sp>
      <p:sp>
        <p:nvSpPr>
          <p:cNvPr id="8" name="Footer Placeholder 4"/>
          <p:cNvSpPr>
            <a:spLocks noGrp="1"/>
          </p:cNvSpPr>
          <p:nvPr>
            <p:ph type="ftr" sz="quarter" idx="11"/>
          </p:nvPr>
        </p:nvSpPr>
        <p:spPr>
          <a:xfrm>
            <a:off x="3543300" y="6365875"/>
            <a:ext cx="2895600" cy="365125"/>
          </a:xfrm>
        </p:spPr>
        <p:txBody>
          <a:bodyPr/>
          <a:lstStyle>
            <a:lvl1pPr>
              <a:buNone/>
              <a:defRPr>
                <a:solidFill>
                  <a:schemeClr val="bg1"/>
                </a:solidFill>
              </a:defRPr>
            </a:lvl1pPr>
          </a:lstStyle>
          <a:p>
            <a:endParaRPr lang="en-US" dirty="0"/>
          </a:p>
        </p:txBody>
      </p:sp>
      <p:sp>
        <p:nvSpPr>
          <p:cNvPr id="10" name="Slide Number Placeholder 5"/>
          <p:cNvSpPr>
            <a:spLocks noGrp="1"/>
          </p:cNvSpPr>
          <p:nvPr>
            <p:ph type="sldNum" sz="quarter" idx="12"/>
          </p:nvPr>
        </p:nvSpPr>
        <p:spPr>
          <a:xfrm>
            <a:off x="6553200" y="6356350"/>
            <a:ext cx="2133600" cy="365125"/>
          </a:xfrm>
        </p:spPr>
        <p:txBody>
          <a:bodyPr/>
          <a:lstStyle>
            <a:lvl1pPr>
              <a:defRPr>
                <a:solidFill>
                  <a:schemeClr val="bg1"/>
                </a:solidFill>
              </a:defRPr>
            </a:lvl1pPr>
          </a:lstStyle>
          <a:p>
            <a:pPr>
              <a:buFontTx/>
              <a:buNone/>
            </a:pPr>
            <a:fld id="{FC2ECFB6-8ABD-4281-9FFF-3FCE5892608D}" type="slidenum">
              <a:rPr lang="en-US" smtClean="0"/>
              <a:pPr>
                <a:buFontTx/>
                <a:buNone/>
              </a:pPr>
              <a:t>‹#›</a:t>
            </a:fld>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4788" y="6388893"/>
            <a:ext cx="927150" cy="338137"/>
          </a:xfrm>
          <a:prstGeom prst="rect">
            <a:avLst/>
          </a:prstGeom>
        </p:spPr>
      </p:pic>
    </p:spTree>
    <p:extLst>
      <p:ext uri="{BB962C8B-B14F-4D97-AF65-F5344CB8AC3E}">
        <p14:creationId xmlns:p14="http://schemas.microsoft.com/office/powerpoint/2010/main" val="4276228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00100"/>
            <a:ext cx="8229600" cy="5326063"/>
          </a:xfrm>
        </p:spPr>
        <p:txBody>
          <a:bodyPr/>
          <a:lstStyle>
            <a:lvl1pPr>
              <a:defRPr sz="2800">
                <a:solidFill>
                  <a:schemeClr val="bg1"/>
                </a:solidFill>
                <a:latin typeface="Gill Sans MT" pitchFamily="34" charset="0"/>
              </a:defRPr>
            </a:lvl1pPr>
            <a:lvl2pPr>
              <a:defRPr sz="2400">
                <a:solidFill>
                  <a:schemeClr val="bg1"/>
                </a:solidFill>
                <a:latin typeface="Gill Sans MT" pitchFamily="34" charset="0"/>
              </a:defRPr>
            </a:lvl2pPr>
            <a:lvl3pPr>
              <a:defRPr sz="2000">
                <a:solidFill>
                  <a:schemeClr val="bg1"/>
                </a:solidFill>
                <a:latin typeface="Gill Sans MT" pitchFamily="34" charset="0"/>
              </a:defRPr>
            </a:lvl3pPr>
            <a:lvl4pPr>
              <a:defRPr sz="2000">
                <a:solidFill>
                  <a:schemeClr val="bg1"/>
                </a:solidFill>
                <a:latin typeface="Gill Sans MT" pitchFamily="34" charset="0"/>
              </a:defRPr>
            </a:lvl4pPr>
            <a:lvl5pPr>
              <a:defRPr>
                <a:solidFill>
                  <a:schemeClr val="bg1"/>
                </a:solidFill>
                <a:latin typeface="Gill Sans MT"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457200" y="1"/>
            <a:ext cx="8229600" cy="685800"/>
          </a:xfrm>
        </p:spPr>
        <p:txBody>
          <a:bodyPr anchor="b">
            <a:normAutofit/>
          </a:bodyPr>
          <a:lstStyle>
            <a:lvl1pPr algn="l">
              <a:defRPr sz="3600" b="0">
                <a:solidFill>
                  <a:srgbClr val="00A89C"/>
                </a:solidFill>
                <a:effectLst>
                  <a:outerShdw blurRad="50800" dist="38100" dir="5400000" algn="t" rotWithShape="0">
                    <a:prstClr val="black">
                      <a:alpha val="40000"/>
                    </a:prstClr>
                  </a:outerShdw>
                </a:effectLst>
                <a:latin typeface="Franklin Gothic Medium" pitchFamily="34" charset="0"/>
              </a:defRPr>
            </a:lvl1pPr>
          </a:lstStyle>
          <a:p>
            <a:r>
              <a:rPr lang="en-US" dirty="0"/>
              <a:t>Click to edit Master title style</a:t>
            </a:r>
          </a:p>
        </p:txBody>
      </p:sp>
      <p:sp>
        <p:nvSpPr>
          <p:cNvPr id="8" name="Date Placeholder 3"/>
          <p:cNvSpPr>
            <a:spLocks noGrp="1"/>
          </p:cNvSpPr>
          <p:nvPr>
            <p:ph type="dt" sz="half" idx="10"/>
          </p:nvPr>
        </p:nvSpPr>
        <p:spPr>
          <a:xfrm>
            <a:off x="1323975" y="6365875"/>
            <a:ext cx="2133600" cy="365125"/>
          </a:xfrm>
        </p:spPr>
        <p:txBody>
          <a:bodyPr/>
          <a:lstStyle>
            <a:lvl1pPr>
              <a:defRPr>
                <a:solidFill>
                  <a:schemeClr val="bg1"/>
                </a:solidFill>
              </a:defRPr>
            </a:lvl1pPr>
          </a:lstStyle>
          <a:p>
            <a:pPr>
              <a:buFontTx/>
              <a:buNone/>
            </a:pPr>
            <a:fld id="{79D132DC-9F65-467E-A48B-6CC67C875BD9}" type="datetimeFigureOut">
              <a:rPr lang="en-US" smtClean="0"/>
              <a:pPr>
                <a:buFontTx/>
                <a:buNone/>
              </a:pPr>
              <a:t>7/8/2020</a:t>
            </a:fld>
            <a:endParaRPr lang="en-US" dirty="0"/>
          </a:p>
        </p:txBody>
      </p:sp>
      <p:sp>
        <p:nvSpPr>
          <p:cNvPr id="9" name="Footer Placeholder 4"/>
          <p:cNvSpPr>
            <a:spLocks noGrp="1"/>
          </p:cNvSpPr>
          <p:nvPr>
            <p:ph type="ftr" sz="quarter" idx="11"/>
          </p:nvPr>
        </p:nvSpPr>
        <p:spPr>
          <a:xfrm>
            <a:off x="3543300" y="6365875"/>
            <a:ext cx="2895600" cy="365125"/>
          </a:xfrm>
        </p:spPr>
        <p:txBody>
          <a:bodyPr/>
          <a:lstStyle>
            <a:lvl1pPr>
              <a:buNone/>
              <a:defRPr>
                <a:solidFill>
                  <a:schemeClr val="bg1"/>
                </a:solidFill>
              </a:defRPr>
            </a:lvl1pPr>
          </a:lstStyle>
          <a:p>
            <a:endParaRPr lang="en-US" dirty="0"/>
          </a:p>
        </p:txBody>
      </p:sp>
      <p:sp>
        <p:nvSpPr>
          <p:cNvPr id="10" name="Slide Number Placeholder 5"/>
          <p:cNvSpPr>
            <a:spLocks noGrp="1"/>
          </p:cNvSpPr>
          <p:nvPr>
            <p:ph type="sldNum" sz="quarter" idx="12"/>
          </p:nvPr>
        </p:nvSpPr>
        <p:spPr>
          <a:xfrm>
            <a:off x="6553200" y="6356350"/>
            <a:ext cx="2133600" cy="365125"/>
          </a:xfrm>
        </p:spPr>
        <p:txBody>
          <a:bodyPr/>
          <a:lstStyle>
            <a:lvl1pPr>
              <a:defRPr>
                <a:solidFill>
                  <a:schemeClr val="bg1"/>
                </a:solidFill>
              </a:defRPr>
            </a:lvl1pPr>
          </a:lstStyle>
          <a:p>
            <a:pPr>
              <a:buFontTx/>
              <a:buNone/>
            </a:pPr>
            <a:fld id="{FC2ECFB6-8ABD-4281-9FFF-3FCE5892608D}" type="slidenum">
              <a:rPr lang="en-US" smtClean="0"/>
              <a:pPr>
                <a:buFontTx/>
                <a:buNone/>
              </a:pPr>
              <a:t>‹#›</a:t>
            </a:fld>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4788" y="6388893"/>
            <a:ext cx="927150" cy="338137"/>
          </a:xfrm>
          <a:prstGeom prst="rect">
            <a:avLst/>
          </a:prstGeom>
        </p:spPr>
      </p:pic>
    </p:spTree>
    <p:extLst>
      <p:ext uri="{BB962C8B-B14F-4D97-AF65-F5344CB8AC3E}">
        <p14:creationId xmlns:p14="http://schemas.microsoft.com/office/powerpoint/2010/main" val="11227036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normAutofit/>
          </a:bodyPr>
          <a:lstStyle>
            <a:lvl1pPr algn="l">
              <a:defRPr sz="3600" b="1" cap="all">
                <a:solidFill>
                  <a:schemeClr val="bg1"/>
                </a:solidFill>
                <a:latin typeface="Franklin Gothic Demi"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00A89C"/>
                </a:solidFill>
                <a:effectLst>
                  <a:outerShdw blurRad="50800" dist="38100" dir="5400000" algn="t" rotWithShape="0">
                    <a:prstClr val="black">
                      <a:alpha val="40000"/>
                    </a:prstClr>
                  </a:outerShdw>
                </a:effectLst>
                <a:latin typeface="Gill Sans MT"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7" name="Date Placeholder 3"/>
          <p:cNvSpPr>
            <a:spLocks noGrp="1"/>
          </p:cNvSpPr>
          <p:nvPr>
            <p:ph type="dt" sz="half" idx="10"/>
          </p:nvPr>
        </p:nvSpPr>
        <p:spPr>
          <a:xfrm>
            <a:off x="1323975" y="6365875"/>
            <a:ext cx="2133600" cy="365125"/>
          </a:xfrm>
        </p:spPr>
        <p:txBody>
          <a:bodyPr/>
          <a:lstStyle>
            <a:lvl1pPr>
              <a:defRPr>
                <a:solidFill>
                  <a:schemeClr val="bg1"/>
                </a:solidFill>
              </a:defRPr>
            </a:lvl1pPr>
          </a:lstStyle>
          <a:p>
            <a:pPr>
              <a:buFontTx/>
              <a:buNone/>
            </a:pPr>
            <a:fld id="{79D132DC-9F65-467E-A48B-6CC67C875BD9}" type="datetimeFigureOut">
              <a:rPr lang="en-US" smtClean="0"/>
              <a:pPr>
                <a:buFontTx/>
                <a:buNone/>
              </a:pPr>
              <a:t>7/8/2020</a:t>
            </a:fld>
            <a:endParaRPr lang="en-US" dirty="0"/>
          </a:p>
        </p:txBody>
      </p:sp>
      <p:sp>
        <p:nvSpPr>
          <p:cNvPr id="8" name="Footer Placeholder 4"/>
          <p:cNvSpPr>
            <a:spLocks noGrp="1"/>
          </p:cNvSpPr>
          <p:nvPr>
            <p:ph type="ftr" sz="quarter" idx="11"/>
          </p:nvPr>
        </p:nvSpPr>
        <p:spPr>
          <a:xfrm>
            <a:off x="3543300" y="6365875"/>
            <a:ext cx="2895600" cy="365125"/>
          </a:xfrm>
        </p:spPr>
        <p:txBody>
          <a:bodyPr/>
          <a:lstStyle>
            <a:lvl1pPr>
              <a:buNone/>
              <a:defRPr>
                <a:solidFill>
                  <a:schemeClr val="bg1"/>
                </a:solidFill>
              </a:defRPr>
            </a:lvl1pPr>
          </a:lstStyle>
          <a:p>
            <a:endParaRPr lang="en-US" dirty="0"/>
          </a:p>
        </p:txBody>
      </p:sp>
      <p:sp>
        <p:nvSpPr>
          <p:cNvPr id="9" name="Slide Number Placeholder 5"/>
          <p:cNvSpPr>
            <a:spLocks noGrp="1"/>
          </p:cNvSpPr>
          <p:nvPr>
            <p:ph type="sldNum" sz="quarter" idx="12"/>
          </p:nvPr>
        </p:nvSpPr>
        <p:spPr>
          <a:xfrm>
            <a:off x="6553200" y="6356350"/>
            <a:ext cx="2133600" cy="365125"/>
          </a:xfrm>
        </p:spPr>
        <p:txBody>
          <a:bodyPr/>
          <a:lstStyle>
            <a:lvl1pPr>
              <a:defRPr>
                <a:solidFill>
                  <a:schemeClr val="bg1"/>
                </a:solidFill>
              </a:defRPr>
            </a:lvl1pPr>
          </a:lstStyle>
          <a:p>
            <a:pPr>
              <a:buFontTx/>
              <a:buNone/>
            </a:pPr>
            <a:fld id="{FC2ECFB6-8ABD-4281-9FFF-3FCE5892608D}" type="slidenum">
              <a:rPr lang="en-US" smtClean="0"/>
              <a:pPr>
                <a:buFontTx/>
                <a:buNone/>
              </a:pPr>
              <a:t>‹#›</a:t>
            </a:fld>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4788" y="6388893"/>
            <a:ext cx="927150" cy="338137"/>
          </a:xfrm>
          <a:prstGeom prst="rect">
            <a:avLst/>
          </a:prstGeom>
        </p:spPr>
      </p:pic>
    </p:spTree>
    <p:extLst>
      <p:ext uri="{BB962C8B-B14F-4D97-AF65-F5344CB8AC3E}">
        <p14:creationId xmlns:p14="http://schemas.microsoft.com/office/powerpoint/2010/main" val="1331581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800100"/>
            <a:ext cx="4038600" cy="5326064"/>
          </a:xfrm>
        </p:spPr>
        <p:txBody>
          <a:bodyPr/>
          <a:lstStyle>
            <a:lvl1pPr>
              <a:defRPr sz="2800">
                <a:solidFill>
                  <a:schemeClr val="bg1"/>
                </a:solidFill>
                <a:latin typeface="Gill Sans MT" pitchFamily="34" charset="0"/>
              </a:defRPr>
            </a:lvl1pPr>
            <a:lvl2pPr>
              <a:defRPr sz="2400">
                <a:solidFill>
                  <a:schemeClr val="bg1"/>
                </a:solidFill>
                <a:latin typeface="Gill Sans MT" pitchFamily="34" charset="0"/>
              </a:defRPr>
            </a:lvl2pPr>
            <a:lvl3pPr>
              <a:defRPr sz="2000">
                <a:solidFill>
                  <a:schemeClr val="bg1"/>
                </a:solidFill>
                <a:latin typeface="Gill Sans MT" pitchFamily="34" charset="0"/>
              </a:defRPr>
            </a:lvl3pPr>
            <a:lvl4pPr>
              <a:defRPr sz="1800">
                <a:solidFill>
                  <a:schemeClr val="bg1"/>
                </a:solidFill>
                <a:latin typeface="Gill Sans MT" pitchFamily="34" charset="0"/>
              </a:defRPr>
            </a:lvl4pPr>
            <a:lvl5pPr>
              <a:defRPr sz="1800">
                <a:solidFill>
                  <a:schemeClr val="bg1"/>
                </a:solidFill>
                <a:latin typeface="Gill Sans MT"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800100"/>
            <a:ext cx="4038600" cy="5326064"/>
          </a:xfrm>
        </p:spPr>
        <p:txBody>
          <a:bodyPr/>
          <a:lstStyle>
            <a:lvl1pPr>
              <a:defRPr sz="2800">
                <a:solidFill>
                  <a:schemeClr val="bg1"/>
                </a:solidFill>
                <a:latin typeface="Gill Sans MT" pitchFamily="34" charset="0"/>
              </a:defRPr>
            </a:lvl1pPr>
            <a:lvl2pPr>
              <a:defRPr sz="2400">
                <a:solidFill>
                  <a:schemeClr val="bg1"/>
                </a:solidFill>
                <a:latin typeface="Gill Sans MT" pitchFamily="34" charset="0"/>
              </a:defRPr>
            </a:lvl2pPr>
            <a:lvl3pPr>
              <a:defRPr sz="2000">
                <a:solidFill>
                  <a:schemeClr val="bg1"/>
                </a:solidFill>
                <a:latin typeface="Gill Sans MT" pitchFamily="34" charset="0"/>
              </a:defRPr>
            </a:lvl3pPr>
            <a:lvl4pPr>
              <a:defRPr sz="1800">
                <a:solidFill>
                  <a:schemeClr val="bg1"/>
                </a:solidFill>
                <a:latin typeface="Gill Sans MT" pitchFamily="34" charset="0"/>
              </a:defRPr>
            </a:lvl4pPr>
            <a:lvl5pPr>
              <a:defRPr sz="1800">
                <a:solidFill>
                  <a:schemeClr val="bg1"/>
                </a:solidFill>
                <a:latin typeface="Gill Sans MT"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p:cNvSpPr>
            <a:spLocks noGrp="1"/>
          </p:cNvSpPr>
          <p:nvPr>
            <p:ph type="title"/>
          </p:nvPr>
        </p:nvSpPr>
        <p:spPr>
          <a:xfrm>
            <a:off x="457200" y="1"/>
            <a:ext cx="8229600" cy="685800"/>
          </a:xfrm>
        </p:spPr>
        <p:txBody>
          <a:bodyPr anchor="b">
            <a:normAutofit/>
          </a:bodyPr>
          <a:lstStyle>
            <a:lvl1pPr algn="l">
              <a:defRPr sz="3600" b="0">
                <a:solidFill>
                  <a:srgbClr val="00A89C"/>
                </a:solidFill>
                <a:effectLst>
                  <a:outerShdw blurRad="50800" dist="38100" dir="5400000" algn="t" rotWithShape="0">
                    <a:prstClr val="black">
                      <a:alpha val="40000"/>
                    </a:prstClr>
                  </a:outerShdw>
                </a:effectLst>
                <a:latin typeface="Franklin Gothic Medium" pitchFamily="34" charset="0"/>
              </a:defRPr>
            </a:lvl1pPr>
          </a:lstStyle>
          <a:p>
            <a:r>
              <a:rPr lang="en-US" dirty="0"/>
              <a:t>Click to edit Master title style</a:t>
            </a:r>
          </a:p>
        </p:txBody>
      </p:sp>
      <p:sp>
        <p:nvSpPr>
          <p:cNvPr id="8" name="Date Placeholder 3"/>
          <p:cNvSpPr>
            <a:spLocks noGrp="1"/>
          </p:cNvSpPr>
          <p:nvPr>
            <p:ph type="dt" sz="half" idx="10"/>
          </p:nvPr>
        </p:nvSpPr>
        <p:spPr>
          <a:xfrm>
            <a:off x="1323975" y="6365875"/>
            <a:ext cx="2133600" cy="365125"/>
          </a:xfrm>
        </p:spPr>
        <p:txBody>
          <a:bodyPr/>
          <a:lstStyle>
            <a:lvl1pPr>
              <a:defRPr>
                <a:solidFill>
                  <a:schemeClr val="bg1"/>
                </a:solidFill>
              </a:defRPr>
            </a:lvl1pPr>
          </a:lstStyle>
          <a:p>
            <a:pPr>
              <a:buFontTx/>
              <a:buNone/>
            </a:pPr>
            <a:fld id="{79D132DC-9F65-467E-A48B-6CC67C875BD9}" type="datetimeFigureOut">
              <a:rPr lang="en-US" smtClean="0"/>
              <a:pPr>
                <a:buFontTx/>
                <a:buNone/>
              </a:pPr>
              <a:t>7/8/2020</a:t>
            </a:fld>
            <a:endParaRPr lang="en-US" dirty="0"/>
          </a:p>
        </p:txBody>
      </p:sp>
      <p:sp>
        <p:nvSpPr>
          <p:cNvPr id="9" name="Footer Placeholder 4"/>
          <p:cNvSpPr>
            <a:spLocks noGrp="1"/>
          </p:cNvSpPr>
          <p:nvPr>
            <p:ph type="ftr" sz="quarter" idx="11"/>
          </p:nvPr>
        </p:nvSpPr>
        <p:spPr>
          <a:xfrm>
            <a:off x="3543300" y="6365875"/>
            <a:ext cx="2895600" cy="365125"/>
          </a:xfrm>
        </p:spPr>
        <p:txBody>
          <a:bodyPr/>
          <a:lstStyle>
            <a:lvl1pPr>
              <a:buNone/>
              <a:defRPr>
                <a:solidFill>
                  <a:schemeClr val="bg1"/>
                </a:solidFill>
              </a:defRPr>
            </a:lvl1pPr>
          </a:lstStyle>
          <a:p>
            <a:endParaRPr lang="en-US" dirty="0"/>
          </a:p>
        </p:txBody>
      </p:sp>
      <p:sp>
        <p:nvSpPr>
          <p:cNvPr id="11" name="Slide Number Placeholder 5"/>
          <p:cNvSpPr>
            <a:spLocks noGrp="1"/>
          </p:cNvSpPr>
          <p:nvPr>
            <p:ph type="sldNum" sz="quarter" idx="12"/>
          </p:nvPr>
        </p:nvSpPr>
        <p:spPr>
          <a:xfrm>
            <a:off x="6553200" y="6356350"/>
            <a:ext cx="2133600" cy="365125"/>
          </a:xfrm>
        </p:spPr>
        <p:txBody>
          <a:bodyPr/>
          <a:lstStyle>
            <a:lvl1pPr>
              <a:defRPr>
                <a:solidFill>
                  <a:schemeClr val="bg1"/>
                </a:solidFill>
              </a:defRPr>
            </a:lvl1pPr>
          </a:lstStyle>
          <a:p>
            <a:pPr>
              <a:buFontTx/>
              <a:buNone/>
            </a:pPr>
            <a:fld id="{FC2ECFB6-8ABD-4281-9FFF-3FCE5892608D}" type="slidenum">
              <a:rPr lang="en-US" smtClean="0"/>
              <a:pPr>
                <a:buFontTx/>
                <a:buNone/>
              </a:pPr>
              <a:t>‹#›</a:t>
            </a:fld>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4788" y="6388893"/>
            <a:ext cx="927150" cy="338137"/>
          </a:xfrm>
          <a:prstGeom prst="rect">
            <a:avLst/>
          </a:prstGeom>
        </p:spPr>
      </p:pic>
    </p:spTree>
    <p:extLst>
      <p:ext uri="{BB962C8B-B14F-4D97-AF65-F5344CB8AC3E}">
        <p14:creationId xmlns:p14="http://schemas.microsoft.com/office/powerpoint/2010/main" val="375961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820738"/>
            <a:ext cx="4040188" cy="639762"/>
          </a:xfrm>
        </p:spPr>
        <p:txBody>
          <a:bodyPr anchor="b">
            <a:noAutofit/>
          </a:bodyPr>
          <a:lstStyle>
            <a:lvl1pPr marL="0" indent="0">
              <a:buNone/>
              <a:defRPr sz="2400" b="0">
                <a:solidFill>
                  <a:schemeClr val="bg1"/>
                </a:solidFill>
                <a:latin typeface="Franklin Gothic Medium Cond"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460500"/>
            <a:ext cx="4040188" cy="4711700"/>
          </a:xfrm>
        </p:spPr>
        <p:txBody>
          <a:bodyPr/>
          <a:lstStyle>
            <a:lvl1pPr>
              <a:defRPr sz="2400">
                <a:solidFill>
                  <a:schemeClr val="bg1"/>
                </a:solidFill>
                <a:latin typeface="Gill Sans MT" pitchFamily="34" charset="0"/>
              </a:defRPr>
            </a:lvl1pPr>
            <a:lvl2pPr>
              <a:defRPr sz="2000">
                <a:solidFill>
                  <a:schemeClr val="bg1"/>
                </a:solidFill>
                <a:latin typeface="Gill Sans MT" pitchFamily="34" charset="0"/>
              </a:defRPr>
            </a:lvl2pPr>
            <a:lvl3pPr>
              <a:defRPr sz="1800">
                <a:solidFill>
                  <a:schemeClr val="bg1"/>
                </a:solidFill>
                <a:latin typeface="Gill Sans MT" pitchFamily="34" charset="0"/>
              </a:defRPr>
            </a:lvl3pPr>
            <a:lvl4pPr>
              <a:defRPr sz="1600">
                <a:solidFill>
                  <a:schemeClr val="bg1"/>
                </a:solidFill>
                <a:latin typeface="Gill Sans MT" pitchFamily="34" charset="0"/>
              </a:defRPr>
            </a:lvl4pPr>
            <a:lvl5pPr>
              <a:defRPr sz="1600">
                <a:solidFill>
                  <a:schemeClr val="bg1"/>
                </a:solidFill>
                <a:latin typeface="Gill Sans MT"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820738"/>
            <a:ext cx="4041775" cy="639762"/>
          </a:xfrm>
        </p:spPr>
        <p:txBody>
          <a:bodyPr anchor="b">
            <a:noAutofit/>
          </a:bodyPr>
          <a:lstStyle>
            <a:lvl1pPr marL="0" indent="0">
              <a:buNone/>
              <a:defRPr sz="2400" b="0">
                <a:solidFill>
                  <a:schemeClr val="bg1"/>
                </a:solidFill>
                <a:latin typeface="Franklin Gothic Medium Cond"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1460500"/>
            <a:ext cx="4041775" cy="4711700"/>
          </a:xfrm>
        </p:spPr>
        <p:txBody>
          <a:bodyPr/>
          <a:lstStyle>
            <a:lvl1pPr>
              <a:defRPr sz="2400">
                <a:solidFill>
                  <a:schemeClr val="bg1"/>
                </a:solidFill>
                <a:latin typeface="Gill Sans MT" pitchFamily="34" charset="0"/>
              </a:defRPr>
            </a:lvl1pPr>
            <a:lvl2pPr>
              <a:defRPr sz="2000">
                <a:solidFill>
                  <a:schemeClr val="bg1"/>
                </a:solidFill>
                <a:latin typeface="Gill Sans MT" pitchFamily="34" charset="0"/>
              </a:defRPr>
            </a:lvl2pPr>
            <a:lvl3pPr>
              <a:defRPr sz="1800">
                <a:solidFill>
                  <a:schemeClr val="bg1"/>
                </a:solidFill>
                <a:latin typeface="Gill Sans MT" pitchFamily="34" charset="0"/>
              </a:defRPr>
            </a:lvl3pPr>
            <a:lvl4pPr>
              <a:defRPr sz="1600">
                <a:solidFill>
                  <a:schemeClr val="bg1"/>
                </a:solidFill>
                <a:latin typeface="Gill Sans MT" pitchFamily="34" charset="0"/>
              </a:defRPr>
            </a:lvl4pPr>
            <a:lvl5pPr>
              <a:defRPr sz="1600">
                <a:solidFill>
                  <a:schemeClr val="bg1"/>
                </a:solidFill>
                <a:latin typeface="Gill Sans MT"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p:cNvSpPr>
            <a:spLocks noGrp="1"/>
          </p:cNvSpPr>
          <p:nvPr>
            <p:ph type="title"/>
          </p:nvPr>
        </p:nvSpPr>
        <p:spPr>
          <a:xfrm>
            <a:off x="457200" y="1"/>
            <a:ext cx="8229600" cy="685800"/>
          </a:xfrm>
        </p:spPr>
        <p:txBody>
          <a:bodyPr anchor="b">
            <a:normAutofit/>
          </a:bodyPr>
          <a:lstStyle>
            <a:lvl1pPr algn="l">
              <a:defRPr sz="3600">
                <a:solidFill>
                  <a:srgbClr val="00A89C"/>
                </a:solidFill>
                <a:effectLst>
                  <a:outerShdw blurRad="50800" dist="38100" dir="5400000" algn="t" rotWithShape="0">
                    <a:prstClr val="black">
                      <a:alpha val="40000"/>
                    </a:prstClr>
                  </a:outerShdw>
                </a:effectLst>
                <a:latin typeface="Franklin Gothic Medium" pitchFamily="34" charset="0"/>
              </a:defRPr>
            </a:lvl1pPr>
          </a:lstStyle>
          <a:p>
            <a:r>
              <a:rPr lang="en-US" dirty="0"/>
              <a:t>Click to edit Master title style</a:t>
            </a:r>
          </a:p>
        </p:txBody>
      </p:sp>
      <p:sp>
        <p:nvSpPr>
          <p:cNvPr id="10" name="Date Placeholder 3"/>
          <p:cNvSpPr>
            <a:spLocks noGrp="1"/>
          </p:cNvSpPr>
          <p:nvPr>
            <p:ph type="dt" sz="half" idx="10"/>
          </p:nvPr>
        </p:nvSpPr>
        <p:spPr>
          <a:xfrm>
            <a:off x="1323975" y="6365875"/>
            <a:ext cx="2133600" cy="365125"/>
          </a:xfrm>
        </p:spPr>
        <p:txBody>
          <a:bodyPr/>
          <a:lstStyle>
            <a:lvl1pPr>
              <a:defRPr>
                <a:solidFill>
                  <a:schemeClr val="bg1"/>
                </a:solidFill>
              </a:defRPr>
            </a:lvl1pPr>
          </a:lstStyle>
          <a:p>
            <a:pPr>
              <a:buFontTx/>
              <a:buNone/>
            </a:pPr>
            <a:fld id="{79D132DC-9F65-467E-A48B-6CC67C875BD9}" type="datetimeFigureOut">
              <a:rPr lang="en-US" smtClean="0"/>
              <a:pPr>
                <a:buFontTx/>
                <a:buNone/>
              </a:pPr>
              <a:t>7/8/2020</a:t>
            </a:fld>
            <a:endParaRPr lang="en-US" dirty="0"/>
          </a:p>
        </p:txBody>
      </p:sp>
      <p:sp>
        <p:nvSpPr>
          <p:cNvPr id="12" name="Footer Placeholder 4"/>
          <p:cNvSpPr>
            <a:spLocks noGrp="1"/>
          </p:cNvSpPr>
          <p:nvPr>
            <p:ph type="ftr" sz="quarter" idx="11"/>
          </p:nvPr>
        </p:nvSpPr>
        <p:spPr>
          <a:xfrm>
            <a:off x="3543300" y="6365875"/>
            <a:ext cx="2895600" cy="365125"/>
          </a:xfrm>
        </p:spPr>
        <p:txBody>
          <a:bodyPr/>
          <a:lstStyle>
            <a:lvl1pPr>
              <a:buNone/>
              <a:defRPr>
                <a:solidFill>
                  <a:schemeClr val="bg1"/>
                </a:solidFill>
              </a:defRPr>
            </a:lvl1pPr>
          </a:lstStyle>
          <a:p>
            <a:endParaRPr lang="en-US" dirty="0"/>
          </a:p>
        </p:txBody>
      </p:sp>
      <p:sp>
        <p:nvSpPr>
          <p:cNvPr id="13" name="Slide Number Placeholder 5"/>
          <p:cNvSpPr>
            <a:spLocks noGrp="1"/>
          </p:cNvSpPr>
          <p:nvPr>
            <p:ph type="sldNum" sz="quarter" idx="12"/>
          </p:nvPr>
        </p:nvSpPr>
        <p:spPr>
          <a:xfrm>
            <a:off x="6553200" y="6356350"/>
            <a:ext cx="2133600" cy="365125"/>
          </a:xfrm>
        </p:spPr>
        <p:txBody>
          <a:bodyPr/>
          <a:lstStyle>
            <a:lvl1pPr>
              <a:defRPr>
                <a:solidFill>
                  <a:schemeClr val="bg1"/>
                </a:solidFill>
              </a:defRPr>
            </a:lvl1pPr>
          </a:lstStyle>
          <a:p>
            <a:pPr>
              <a:buFontTx/>
              <a:buNone/>
            </a:pPr>
            <a:fld id="{FC2ECFB6-8ABD-4281-9FFF-3FCE5892608D}" type="slidenum">
              <a:rPr lang="en-US" smtClean="0"/>
              <a:pPr>
                <a:buFontTx/>
                <a:buNone/>
              </a:pPr>
              <a:t>‹#›</a:t>
            </a:fld>
            <a:endParaRPr lang="en-US"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4788" y="6388893"/>
            <a:ext cx="927150" cy="338137"/>
          </a:xfrm>
          <a:prstGeom prst="rect">
            <a:avLst/>
          </a:prstGeom>
        </p:spPr>
      </p:pic>
    </p:spTree>
    <p:extLst>
      <p:ext uri="{BB962C8B-B14F-4D97-AF65-F5344CB8AC3E}">
        <p14:creationId xmlns:p14="http://schemas.microsoft.com/office/powerpoint/2010/main" val="13324394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457200" y="1"/>
            <a:ext cx="8229600" cy="685800"/>
          </a:xfrm>
        </p:spPr>
        <p:txBody>
          <a:bodyPr anchor="b">
            <a:normAutofit/>
          </a:bodyPr>
          <a:lstStyle>
            <a:lvl1pPr algn="l">
              <a:defRPr sz="3600" b="0">
                <a:solidFill>
                  <a:srgbClr val="00A89C"/>
                </a:solidFill>
                <a:effectLst>
                  <a:outerShdw blurRad="50800" dist="38100" dir="5400000" algn="t" rotWithShape="0">
                    <a:prstClr val="black">
                      <a:alpha val="40000"/>
                    </a:prstClr>
                  </a:outerShdw>
                </a:effectLst>
                <a:latin typeface="Franklin Gothic Medium" pitchFamily="34" charset="0"/>
              </a:defRPr>
            </a:lvl1pPr>
          </a:lstStyle>
          <a:p>
            <a:r>
              <a:rPr lang="en-US" dirty="0"/>
              <a:t>Click to edit Master title style</a:t>
            </a:r>
          </a:p>
        </p:txBody>
      </p:sp>
      <p:sp>
        <p:nvSpPr>
          <p:cNvPr id="6" name="Date Placeholder 3"/>
          <p:cNvSpPr>
            <a:spLocks noGrp="1"/>
          </p:cNvSpPr>
          <p:nvPr>
            <p:ph type="dt" sz="half" idx="10"/>
          </p:nvPr>
        </p:nvSpPr>
        <p:spPr>
          <a:xfrm>
            <a:off x="1323975" y="6365875"/>
            <a:ext cx="2133600" cy="365125"/>
          </a:xfrm>
        </p:spPr>
        <p:txBody>
          <a:bodyPr/>
          <a:lstStyle>
            <a:lvl1pPr>
              <a:defRPr>
                <a:solidFill>
                  <a:schemeClr val="bg1"/>
                </a:solidFill>
              </a:defRPr>
            </a:lvl1pPr>
          </a:lstStyle>
          <a:p>
            <a:pPr>
              <a:buFontTx/>
              <a:buNone/>
            </a:pPr>
            <a:fld id="{79D132DC-9F65-467E-A48B-6CC67C875BD9}" type="datetimeFigureOut">
              <a:rPr lang="en-US" smtClean="0"/>
              <a:pPr>
                <a:buFontTx/>
                <a:buNone/>
              </a:pPr>
              <a:t>7/8/2020</a:t>
            </a:fld>
            <a:endParaRPr lang="en-US" dirty="0"/>
          </a:p>
        </p:txBody>
      </p:sp>
      <p:sp>
        <p:nvSpPr>
          <p:cNvPr id="7" name="Footer Placeholder 4"/>
          <p:cNvSpPr>
            <a:spLocks noGrp="1"/>
          </p:cNvSpPr>
          <p:nvPr>
            <p:ph type="ftr" sz="quarter" idx="11"/>
          </p:nvPr>
        </p:nvSpPr>
        <p:spPr>
          <a:xfrm>
            <a:off x="3543300" y="6365875"/>
            <a:ext cx="2895600" cy="365125"/>
          </a:xfrm>
        </p:spPr>
        <p:txBody>
          <a:bodyPr/>
          <a:lstStyle>
            <a:lvl1pPr>
              <a:buNone/>
              <a:defRPr>
                <a:solidFill>
                  <a:schemeClr val="bg1"/>
                </a:solidFill>
              </a:defRPr>
            </a:lvl1pPr>
          </a:lstStyle>
          <a:p>
            <a:endParaRPr lang="en-US" dirty="0"/>
          </a:p>
        </p:txBody>
      </p:sp>
      <p:sp>
        <p:nvSpPr>
          <p:cNvPr id="9" name="Slide Number Placeholder 5"/>
          <p:cNvSpPr>
            <a:spLocks noGrp="1"/>
          </p:cNvSpPr>
          <p:nvPr>
            <p:ph type="sldNum" sz="quarter" idx="12"/>
          </p:nvPr>
        </p:nvSpPr>
        <p:spPr>
          <a:xfrm>
            <a:off x="6553200" y="6356350"/>
            <a:ext cx="2133600" cy="365125"/>
          </a:xfrm>
        </p:spPr>
        <p:txBody>
          <a:bodyPr/>
          <a:lstStyle>
            <a:lvl1pPr>
              <a:defRPr>
                <a:solidFill>
                  <a:schemeClr val="bg1"/>
                </a:solidFill>
              </a:defRPr>
            </a:lvl1pPr>
          </a:lstStyle>
          <a:p>
            <a:pPr>
              <a:buFontTx/>
              <a:buNone/>
            </a:pPr>
            <a:fld id="{FC2ECFB6-8ABD-4281-9FFF-3FCE5892608D}" type="slidenum">
              <a:rPr lang="en-US" smtClean="0"/>
              <a:pPr>
                <a:buFontTx/>
                <a:buNone/>
              </a:pPr>
              <a:t>‹#›</a:t>
            </a:fld>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4788" y="6388893"/>
            <a:ext cx="927150" cy="338137"/>
          </a:xfrm>
          <a:prstGeom prst="rect">
            <a:avLst/>
          </a:prstGeom>
        </p:spPr>
      </p:pic>
    </p:spTree>
    <p:extLst>
      <p:ext uri="{BB962C8B-B14F-4D97-AF65-F5344CB8AC3E}">
        <p14:creationId xmlns:p14="http://schemas.microsoft.com/office/powerpoint/2010/main" val="9125222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1323975" y="6365875"/>
            <a:ext cx="2133600" cy="365125"/>
          </a:xfrm>
        </p:spPr>
        <p:txBody>
          <a:bodyPr/>
          <a:lstStyle>
            <a:lvl1pPr>
              <a:defRPr>
                <a:solidFill>
                  <a:schemeClr val="bg1"/>
                </a:solidFill>
              </a:defRPr>
            </a:lvl1pPr>
          </a:lstStyle>
          <a:p>
            <a:pPr>
              <a:buFontTx/>
              <a:buNone/>
            </a:pPr>
            <a:fld id="{79D132DC-9F65-467E-A48B-6CC67C875BD9}" type="datetimeFigureOut">
              <a:rPr lang="en-US" smtClean="0"/>
              <a:pPr>
                <a:buFontTx/>
                <a:buNone/>
              </a:pPr>
              <a:t>7/8/2020</a:t>
            </a:fld>
            <a:endParaRPr lang="en-US" dirty="0"/>
          </a:p>
        </p:txBody>
      </p:sp>
      <p:sp>
        <p:nvSpPr>
          <p:cNvPr id="6" name="Footer Placeholder 4"/>
          <p:cNvSpPr>
            <a:spLocks noGrp="1"/>
          </p:cNvSpPr>
          <p:nvPr>
            <p:ph type="ftr" sz="quarter" idx="11"/>
          </p:nvPr>
        </p:nvSpPr>
        <p:spPr>
          <a:xfrm>
            <a:off x="3543300" y="6365875"/>
            <a:ext cx="2895600" cy="365125"/>
          </a:xfrm>
        </p:spPr>
        <p:txBody>
          <a:bodyPr/>
          <a:lstStyle>
            <a:lvl1pPr>
              <a:buNone/>
              <a:defRPr>
                <a:solidFill>
                  <a:schemeClr val="bg1"/>
                </a:solidFill>
              </a:defRPr>
            </a:lvl1pPr>
          </a:lstStyle>
          <a:p>
            <a:endParaRPr lang="en-US" dirty="0"/>
          </a:p>
        </p:txBody>
      </p:sp>
      <p:sp>
        <p:nvSpPr>
          <p:cNvPr id="7" name="Slide Number Placeholder 5"/>
          <p:cNvSpPr>
            <a:spLocks noGrp="1"/>
          </p:cNvSpPr>
          <p:nvPr>
            <p:ph type="sldNum" sz="quarter" idx="12"/>
          </p:nvPr>
        </p:nvSpPr>
        <p:spPr>
          <a:xfrm>
            <a:off x="6553200" y="6356350"/>
            <a:ext cx="2133600" cy="365125"/>
          </a:xfrm>
        </p:spPr>
        <p:txBody>
          <a:bodyPr/>
          <a:lstStyle>
            <a:lvl1pPr>
              <a:defRPr>
                <a:solidFill>
                  <a:schemeClr val="bg1"/>
                </a:solidFill>
              </a:defRPr>
            </a:lvl1pPr>
          </a:lstStyle>
          <a:p>
            <a:pPr>
              <a:buFontTx/>
              <a:buNone/>
            </a:pPr>
            <a:fld id="{FC2ECFB6-8ABD-4281-9FFF-3FCE5892608D}" type="slidenum">
              <a:rPr lang="en-US" smtClean="0"/>
              <a:pPr>
                <a:buFontTx/>
                <a:buNone/>
              </a:pPr>
              <a:t>‹#›</a:t>
            </a:fld>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4788" y="6388893"/>
            <a:ext cx="927150" cy="338137"/>
          </a:xfrm>
          <a:prstGeom prst="rect">
            <a:avLst/>
          </a:prstGeom>
        </p:spPr>
      </p:pic>
    </p:spTree>
    <p:extLst>
      <p:ext uri="{BB962C8B-B14F-4D97-AF65-F5344CB8AC3E}">
        <p14:creationId xmlns:p14="http://schemas.microsoft.com/office/powerpoint/2010/main" val="3665423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solidFill>
                  <a:srgbClr val="00A89C"/>
                </a:solidFill>
                <a:effectLst>
                  <a:outerShdw blurRad="50800" dist="38100" dir="5400000" algn="t" rotWithShape="0">
                    <a:prstClr val="black">
                      <a:alpha val="40000"/>
                    </a:prstClr>
                  </a:outerShdw>
                </a:effectLst>
                <a:latin typeface="Franklin Gothic Medium Cond"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2800">
                <a:solidFill>
                  <a:schemeClr val="bg1"/>
                </a:solidFill>
                <a:latin typeface="Gill Sans MT" pitchFamily="34" charset="0"/>
              </a:defRPr>
            </a:lvl1pPr>
            <a:lvl2pPr>
              <a:defRPr sz="2400">
                <a:solidFill>
                  <a:schemeClr val="bg1"/>
                </a:solidFill>
                <a:latin typeface="Gill Sans MT" pitchFamily="34" charset="0"/>
              </a:defRPr>
            </a:lvl2pPr>
            <a:lvl3pPr>
              <a:defRPr sz="2000">
                <a:solidFill>
                  <a:schemeClr val="bg1"/>
                </a:solidFill>
                <a:latin typeface="Gill Sans MT" pitchFamily="34" charset="0"/>
              </a:defRPr>
            </a:lvl3pPr>
            <a:lvl4pPr>
              <a:defRPr sz="2000">
                <a:solidFill>
                  <a:schemeClr val="bg1"/>
                </a:solidFill>
                <a:latin typeface="Gill Sans MT" pitchFamily="34" charset="0"/>
              </a:defRPr>
            </a:lvl4pPr>
            <a:lvl5pPr>
              <a:defRPr sz="2000">
                <a:solidFill>
                  <a:schemeClr val="bg1"/>
                </a:solidFill>
                <a:latin typeface="Gill Sans MT"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chemeClr val="bg1"/>
                </a:solidFill>
                <a:latin typeface="Gill Sans MT"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Date Placeholder 3"/>
          <p:cNvSpPr>
            <a:spLocks noGrp="1"/>
          </p:cNvSpPr>
          <p:nvPr>
            <p:ph type="dt" sz="half" idx="10"/>
          </p:nvPr>
        </p:nvSpPr>
        <p:spPr>
          <a:xfrm>
            <a:off x="1323975" y="6365875"/>
            <a:ext cx="2133600" cy="365125"/>
          </a:xfrm>
        </p:spPr>
        <p:txBody>
          <a:bodyPr/>
          <a:lstStyle>
            <a:lvl1pPr>
              <a:defRPr>
                <a:solidFill>
                  <a:schemeClr val="bg1"/>
                </a:solidFill>
              </a:defRPr>
            </a:lvl1pPr>
          </a:lstStyle>
          <a:p>
            <a:pPr>
              <a:buFontTx/>
              <a:buNone/>
            </a:pPr>
            <a:fld id="{79D132DC-9F65-467E-A48B-6CC67C875BD9}" type="datetimeFigureOut">
              <a:rPr lang="en-US" smtClean="0"/>
              <a:pPr>
                <a:buFontTx/>
                <a:buNone/>
              </a:pPr>
              <a:t>7/8/2020</a:t>
            </a:fld>
            <a:endParaRPr lang="en-US" dirty="0"/>
          </a:p>
        </p:txBody>
      </p:sp>
      <p:sp>
        <p:nvSpPr>
          <p:cNvPr id="9" name="Footer Placeholder 4"/>
          <p:cNvSpPr>
            <a:spLocks noGrp="1"/>
          </p:cNvSpPr>
          <p:nvPr>
            <p:ph type="ftr" sz="quarter" idx="11"/>
          </p:nvPr>
        </p:nvSpPr>
        <p:spPr>
          <a:xfrm>
            <a:off x="3543300" y="6365875"/>
            <a:ext cx="2895600" cy="365125"/>
          </a:xfrm>
        </p:spPr>
        <p:txBody>
          <a:bodyPr/>
          <a:lstStyle>
            <a:lvl1pPr>
              <a:buNone/>
              <a:defRPr>
                <a:solidFill>
                  <a:schemeClr val="bg1"/>
                </a:solidFill>
              </a:defRPr>
            </a:lvl1pPr>
          </a:lstStyle>
          <a:p>
            <a:endParaRPr lang="en-US" dirty="0"/>
          </a:p>
        </p:txBody>
      </p:sp>
      <p:sp>
        <p:nvSpPr>
          <p:cNvPr id="10" name="Slide Number Placeholder 5"/>
          <p:cNvSpPr>
            <a:spLocks noGrp="1"/>
          </p:cNvSpPr>
          <p:nvPr>
            <p:ph type="sldNum" sz="quarter" idx="12"/>
          </p:nvPr>
        </p:nvSpPr>
        <p:spPr>
          <a:xfrm>
            <a:off x="6553200" y="6356350"/>
            <a:ext cx="2133600" cy="365125"/>
          </a:xfrm>
        </p:spPr>
        <p:txBody>
          <a:bodyPr/>
          <a:lstStyle>
            <a:lvl1pPr>
              <a:defRPr>
                <a:solidFill>
                  <a:schemeClr val="bg1"/>
                </a:solidFill>
              </a:defRPr>
            </a:lvl1pPr>
          </a:lstStyle>
          <a:p>
            <a:pPr>
              <a:buFontTx/>
              <a:buNone/>
            </a:pPr>
            <a:fld id="{FC2ECFB6-8ABD-4281-9FFF-3FCE5892608D}" type="slidenum">
              <a:rPr lang="en-US" smtClean="0"/>
              <a:pPr>
                <a:buFontTx/>
                <a:buNone/>
              </a:pPr>
              <a:t>‹#›</a:t>
            </a:fld>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4788" y="6388893"/>
            <a:ext cx="927150" cy="338137"/>
          </a:xfrm>
          <a:prstGeom prst="rect">
            <a:avLst/>
          </a:prstGeom>
        </p:spPr>
      </p:pic>
    </p:spTree>
    <p:extLst>
      <p:ext uri="{BB962C8B-B14F-4D97-AF65-F5344CB8AC3E}">
        <p14:creationId xmlns:p14="http://schemas.microsoft.com/office/powerpoint/2010/main" val="2236044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rgbClr val="00A89C"/>
                </a:solidFill>
                <a:effectLst>
                  <a:outerShdw blurRad="50800" dist="38100" dir="5400000" algn="t" rotWithShape="0">
                    <a:prstClr val="black">
                      <a:alpha val="40000"/>
                    </a:prstClr>
                  </a:outerShdw>
                </a:effectLst>
                <a:latin typeface="Franklin Gothic Demi"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solidFill>
                  <a:schemeClr val="bg1"/>
                </a:solidFill>
                <a:latin typeface="Franklin Gothic Medium"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chemeClr val="bg1"/>
                </a:solidFill>
                <a:latin typeface="Gill Sans MT"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Date Placeholder 3"/>
          <p:cNvSpPr>
            <a:spLocks noGrp="1"/>
          </p:cNvSpPr>
          <p:nvPr>
            <p:ph type="dt" sz="half" idx="10"/>
          </p:nvPr>
        </p:nvSpPr>
        <p:spPr>
          <a:xfrm>
            <a:off x="1323975" y="6365875"/>
            <a:ext cx="2133600" cy="365125"/>
          </a:xfrm>
        </p:spPr>
        <p:txBody>
          <a:bodyPr/>
          <a:lstStyle>
            <a:lvl1pPr>
              <a:defRPr>
                <a:solidFill>
                  <a:schemeClr val="bg1"/>
                </a:solidFill>
              </a:defRPr>
            </a:lvl1pPr>
          </a:lstStyle>
          <a:p>
            <a:pPr>
              <a:buFontTx/>
              <a:buNone/>
            </a:pPr>
            <a:fld id="{79D132DC-9F65-467E-A48B-6CC67C875BD9}" type="datetimeFigureOut">
              <a:rPr lang="en-US" smtClean="0"/>
              <a:pPr>
                <a:buFontTx/>
                <a:buNone/>
              </a:pPr>
              <a:t>7/8/2020</a:t>
            </a:fld>
            <a:endParaRPr lang="en-US" dirty="0"/>
          </a:p>
        </p:txBody>
      </p:sp>
      <p:sp>
        <p:nvSpPr>
          <p:cNvPr id="9" name="Footer Placeholder 4"/>
          <p:cNvSpPr>
            <a:spLocks noGrp="1"/>
          </p:cNvSpPr>
          <p:nvPr>
            <p:ph type="ftr" sz="quarter" idx="11"/>
          </p:nvPr>
        </p:nvSpPr>
        <p:spPr>
          <a:xfrm>
            <a:off x="3543300" y="6365875"/>
            <a:ext cx="2895600" cy="365125"/>
          </a:xfrm>
        </p:spPr>
        <p:txBody>
          <a:bodyPr/>
          <a:lstStyle>
            <a:lvl1pPr>
              <a:buNone/>
              <a:defRPr>
                <a:solidFill>
                  <a:schemeClr val="bg1"/>
                </a:solidFill>
              </a:defRPr>
            </a:lvl1pPr>
          </a:lstStyle>
          <a:p>
            <a:endParaRPr lang="en-US" dirty="0"/>
          </a:p>
        </p:txBody>
      </p:sp>
      <p:sp>
        <p:nvSpPr>
          <p:cNvPr id="10" name="Slide Number Placeholder 5"/>
          <p:cNvSpPr>
            <a:spLocks noGrp="1"/>
          </p:cNvSpPr>
          <p:nvPr>
            <p:ph type="sldNum" sz="quarter" idx="12"/>
          </p:nvPr>
        </p:nvSpPr>
        <p:spPr>
          <a:xfrm>
            <a:off x="6553200" y="6356350"/>
            <a:ext cx="2133600" cy="365125"/>
          </a:xfrm>
        </p:spPr>
        <p:txBody>
          <a:bodyPr/>
          <a:lstStyle>
            <a:lvl1pPr>
              <a:defRPr>
                <a:solidFill>
                  <a:schemeClr val="bg1"/>
                </a:solidFill>
              </a:defRPr>
            </a:lvl1pPr>
          </a:lstStyle>
          <a:p>
            <a:pPr>
              <a:buFontTx/>
              <a:buNone/>
            </a:pPr>
            <a:fld id="{FC2ECFB6-8ABD-4281-9FFF-3FCE5892608D}" type="slidenum">
              <a:rPr lang="en-US" smtClean="0"/>
              <a:pPr>
                <a:buFontTx/>
                <a:buNone/>
              </a:pPr>
              <a:t>‹#›</a:t>
            </a:fld>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4788" y="6388893"/>
            <a:ext cx="927150" cy="338137"/>
          </a:xfrm>
          <a:prstGeom prst="rect">
            <a:avLst/>
          </a:prstGeom>
        </p:spPr>
      </p:pic>
    </p:spTree>
    <p:extLst>
      <p:ext uri="{BB962C8B-B14F-4D97-AF65-F5344CB8AC3E}">
        <p14:creationId xmlns:p14="http://schemas.microsoft.com/office/powerpoint/2010/main" val="21410986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D132DC-9F65-467E-A48B-6CC67C875BD9}" type="datetimeFigureOut">
              <a:rPr lang="en-US" smtClean="0"/>
              <a:t>7/8/2020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2ECFB6-8ABD-4281-9FFF-3FCE5892608D}" type="slidenum">
              <a:rPr lang="en-US" smtClean="0"/>
              <a:t>‹#›</a:t>
            </a:fld>
            <a:endParaRPr lang="en-US" dirty="0"/>
          </a:p>
        </p:txBody>
      </p:sp>
      <p:pic>
        <p:nvPicPr>
          <p:cNvPr id="8" name="Picture 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6200" y="-228600"/>
            <a:ext cx="9318812" cy="7200901"/>
          </a:xfrm>
          <a:prstGeom prst="rect">
            <a:avLst/>
          </a:prstGeom>
        </p:spPr>
      </p:pic>
    </p:spTree>
    <p:extLst>
      <p:ext uri="{BB962C8B-B14F-4D97-AF65-F5344CB8AC3E}">
        <p14:creationId xmlns:p14="http://schemas.microsoft.com/office/powerpoint/2010/main" val="3977316433"/>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1.png"/><Relationship Id="rId5" Type="http://schemas.openxmlformats.org/officeDocument/2006/relationships/image" Target="../media/image3.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p:cNvSpPr>
            <a:spLocks noGrp="1"/>
          </p:cNvSpPr>
          <p:nvPr>
            <p:ph type="ctrTitle" idx="4294967295"/>
          </p:nvPr>
        </p:nvSpPr>
        <p:spPr>
          <a:xfrm>
            <a:off x="-561975" y="2682599"/>
            <a:ext cx="5242560" cy="1473845"/>
          </a:xfrm>
        </p:spPr>
        <p:txBody>
          <a:bodyPr>
            <a:normAutofit fontScale="90000"/>
          </a:bodyPr>
          <a:lstStyle/>
          <a:p>
            <a:r>
              <a:rPr lang="en-US" b="1" dirty="0">
                <a:solidFill>
                  <a:srgbClr val="00529B"/>
                </a:solidFill>
                <a:effectLst>
                  <a:outerShdw blurRad="38100" dist="38100" dir="2700000" algn="tl">
                    <a:srgbClr val="000000">
                      <a:alpha val="43137"/>
                    </a:srgbClr>
                  </a:outerShdw>
                </a:effectLst>
              </a:rPr>
              <a:t>Consulting Party </a:t>
            </a:r>
            <a:br>
              <a:rPr lang="en-US" b="1" dirty="0">
                <a:solidFill>
                  <a:srgbClr val="00529B"/>
                </a:solidFill>
                <a:effectLst>
                  <a:outerShdw blurRad="38100" dist="38100" dir="2700000" algn="tl">
                    <a:srgbClr val="000000">
                      <a:alpha val="43137"/>
                    </a:srgbClr>
                  </a:outerShdw>
                </a:effectLst>
              </a:rPr>
            </a:br>
            <a:r>
              <a:rPr lang="en-US" b="1" dirty="0">
                <a:solidFill>
                  <a:srgbClr val="00529B"/>
                </a:solidFill>
                <a:effectLst>
                  <a:outerShdw blurRad="38100" dist="38100" dir="2700000" algn="tl">
                    <a:srgbClr val="000000">
                      <a:alpha val="43137"/>
                    </a:srgbClr>
                  </a:outerShdw>
                </a:effectLst>
              </a:rPr>
              <a:t>Meeting</a:t>
            </a:r>
            <a:br>
              <a:rPr lang="en-US" b="1" dirty="0">
                <a:solidFill>
                  <a:srgbClr val="00529B"/>
                </a:solidFill>
                <a:effectLst>
                  <a:outerShdw blurRad="38100" dist="38100" dir="2700000" algn="tl">
                    <a:srgbClr val="000000">
                      <a:alpha val="43137"/>
                    </a:srgbClr>
                  </a:outerShdw>
                </a:effectLst>
              </a:rPr>
            </a:br>
            <a:r>
              <a:rPr lang="en-US" sz="2400" dirty="0">
                <a:solidFill>
                  <a:srgbClr val="002060"/>
                </a:solidFill>
              </a:rPr>
              <a:t>US-281 Bridgeport Bridge over the </a:t>
            </a:r>
            <a:br>
              <a:rPr lang="en-US" sz="2400" dirty="0">
                <a:solidFill>
                  <a:srgbClr val="002060"/>
                </a:solidFill>
              </a:rPr>
            </a:br>
            <a:r>
              <a:rPr lang="en-US" sz="2400" dirty="0">
                <a:solidFill>
                  <a:srgbClr val="002060"/>
                </a:solidFill>
              </a:rPr>
              <a:t>South Canadian River </a:t>
            </a:r>
            <a:br>
              <a:rPr lang="en-US" sz="2400" dirty="0">
                <a:solidFill>
                  <a:srgbClr val="002060"/>
                </a:solidFill>
              </a:rPr>
            </a:br>
            <a:br>
              <a:rPr lang="en-US" sz="2400" dirty="0">
                <a:solidFill>
                  <a:srgbClr val="002060"/>
                </a:solidFill>
                <a:effectLst>
                  <a:outerShdw blurRad="38100" dist="38100" dir="2700000" algn="tl">
                    <a:srgbClr val="000000">
                      <a:alpha val="43137"/>
                    </a:srgbClr>
                  </a:outerShdw>
                </a:effectLst>
              </a:rPr>
            </a:br>
            <a:r>
              <a:rPr lang="en-US" sz="2400" b="1" dirty="0">
                <a:solidFill>
                  <a:srgbClr val="00529B"/>
                </a:solidFill>
                <a:effectLst>
                  <a:outerShdw blurRad="38100" dist="38100" dir="2700000" algn="tl">
                    <a:srgbClr val="000000">
                      <a:alpha val="43137"/>
                    </a:srgbClr>
                  </a:outerShdw>
                </a:effectLst>
              </a:rPr>
              <a:t>July 9, 2020</a:t>
            </a:r>
            <a:endParaRPr lang="en-US" b="1" dirty="0">
              <a:solidFill>
                <a:srgbClr val="00529B"/>
              </a:solidFill>
            </a:endParaRPr>
          </a:p>
        </p:txBody>
      </p:sp>
      <p:pic>
        <p:nvPicPr>
          <p:cNvPr id="1026" name="Picture 2" descr="\\Aus01\Redirects$\awest\Desktop\New folder\CP&amp;Y2 colo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2735" y="6440172"/>
            <a:ext cx="812128" cy="29667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96740" y="2883491"/>
            <a:ext cx="4202208" cy="3151656"/>
          </a:xfrm>
          <a:prstGeom prst="rect">
            <a:avLst/>
          </a:prstGeom>
          <a:ln>
            <a:noFill/>
          </a:ln>
          <a:effectLst>
            <a:softEdge rad="112500"/>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76701" y="134778"/>
            <a:ext cx="4713514" cy="2601161"/>
          </a:xfrm>
          <a:prstGeom prst="rect">
            <a:avLst/>
          </a:prstGeom>
          <a:ln>
            <a:noFill/>
          </a:ln>
          <a:effectLst>
            <a:softEdge rad="112500"/>
          </a:effectLst>
        </p:spPr>
      </p:pic>
      <p:pic>
        <p:nvPicPr>
          <p:cNvPr id="8" name="Picture 7">
            <a:extLst>
              <a:ext uri="{FF2B5EF4-FFF2-40B4-BE49-F238E27FC236}">
                <a16:creationId xmlns:a16="http://schemas.microsoft.com/office/drawing/2014/main" id="{5A144776-5E84-4C95-8D31-50997037C4AF}"/>
              </a:ext>
            </a:extLst>
          </p:cNvPr>
          <p:cNvPicPr/>
          <p:nvPr/>
        </p:nvPicPr>
        <p:blipFill rotWithShape="1">
          <a:blip r:embed="rId6" cstate="print">
            <a:extLst>
              <a:ext uri="{28A0092B-C50C-407E-A947-70E740481C1C}">
                <a14:useLocalDpi xmlns:a14="http://schemas.microsoft.com/office/drawing/2010/main" val="0"/>
              </a:ext>
            </a:extLst>
          </a:blip>
          <a:srcRect l="6481" t="33951" r="6173" b="36975"/>
          <a:stretch/>
        </p:blipFill>
        <p:spPr bwMode="auto">
          <a:xfrm>
            <a:off x="7109926" y="6158555"/>
            <a:ext cx="1807267" cy="60147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594124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771" t="2233" r="1771" b="2326"/>
          <a:stretch/>
        </p:blipFill>
        <p:spPr>
          <a:xfrm>
            <a:off x="581025" y="365080"/>
            <a:ext cx="7595188" cy="5807120"/>
          </a:xfrm>
          <a:prstGeom prst="rect">
            <a:avLst/>
          </a:prstGeom>
        </p:spPr>
      </p:pic>
      <p:sp>
        <p:nvSpPr>
          <p:cNvPr id="4" name="Rectangle 3"/>
          <p:cNvSpPr/>
          <p:nvPr/>
        </p:nvSpPr>
        <p:spPr>
          <a:xfrm>
            <a:off x="0" y="-82837"/>
            <a:ext cx="9144000" cy="553998"/>
          </a:xfrm>
          <a:prstGeom prst="rect">
            <a:avLst/>
          </a:prstGeom>
        </p:spPr>
        <p:txBody>
          <a:bodyPr wrap="square">
            <a:spAutoFit/>
          </a:bodyPr>
          <a:lstStyle/>
          <a:p>
            <a:pPr lvl="0" algn="ctr">
              <a:buNone/>
            </a:pPr>
            <a:r>
              <a:rPr lang="en-US" sz="3000" dirty="0" err="1">
                <a:solidFill>
                  <a:srgbClr val="00A89C"/>
                </a:solidFill>
                <a:effectLst>
                  <a:outerShdw blurRad="50800" dist="38100" dir="5400000" algn="t" rotWithShape="0">
                    <a:prstClr val="black">
                      <a:alpha val="40000"/>
                    </a:prstClr>
                  </a:outerShdw>
                </a:effectLst>
                <a:latin typeface="Franklin Gothic Medium" pitchFamily="34" charset="0"/>
              </a:rPr>
              <a:t>Viewshed</a:t>
            </a:r>
            <a:r>
              <a:rPr lang="en-US" sz="3000" dirty="0">
                <a:solidFill>
                  <a:srgbClr val="00A89C"/>
                </a:solidFill>
                <a:effectLst>
                  <a:outerShdw blurRad="50800" dist="38100" dir="5400000" algn="t" rotWithShape="0">
                    <a:prstClr val="black">
                      <a:alpha val="40000"/>
                    </a:prstClr>
                  </a:outerShdw>
                </a:effectLst>
                <a:latin typeface="Franklin Gothic Medium" pitchFamily="34" charset="0"/>
              </a:rPr>
              <a:t> Aerial Map</a:t>
            </a:r>
            <a:endParaRPr lang="en-US" sz="3000" dirty="0">
              <a:solidFill>
                <a:srgbClr val="1F497D"/>
              </a:solidFill>
            </a:endParaRPr>
          </a:p>
        </p:txBody>
      </p:sp>
      <p:pic>
        <p:nvPicPr>
          <p:cNvPr id="5" name="Picture 2" descr="\\Aus01\Redirects$\awest\Desktop\New folder\CP&amp;Y2 colo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4961" y="6374132"/>
            <a:ext cx="812128" cy="29667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F31D4EA-7313-45CD-B67E-85F61CE04434}"/>
              </a:ext>
            </a:extLst>
          </p:cNvPr>
          <p:cNvPicPr/>
          <p:nvPr/>
        </p:nvPicPr>
        <p:blipFill rotWithShape="1">
          <a:blip r:embed="rId5" cstate="print">
            <a:extLst>
              <a:ext uri="{28A0092B-C50C-407E-A947-70E740481C1C}">
                <a14:useLocalDpi xmlns:a14="http://schemas.microsoft.com/office/drawing/2010/main" val="0"/>
              </a:ext>
            </a:extLst>
          </a:blip>
          <a:srcRect l="6481" t="33951" r="6173" b="36975"/>
          <a:stretch/>
        </p:blipFill>
        <p:spPr bwMode="auto">
          <a:xfrm>
            <a:off x="7109926" y="6158555"/>
            <a:ext cx="1807267" cy="60147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055263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Alternatives Chart</a:t>
            </a:r>
          </a:p>
        </p:txBody>
      </p:sp>
      <p:sp>
        <p:nvSpPr>
          <p:cNvPr id="6" name="TextBox 5"/>
          <p:cNvSpPr txBox="1"/>
          <p:nvPr/>
        </p:nvSpPr>
        <p:spPr>
          <a:xfrm>
            <a:off x="3302000" y="1035051"/>
            <a:ext cx="1206500" cy="507831"/>
          </a:xfrm>
          <a:prstGeom prst="rect">
            <a:avLst/>
          </a:prstGeom>
          <a:noFill/>
          <a:ln w="12700">
            <a:solidFill>
              <a:schemeClr val="tx1"/>
            </a:solidFill>
          </a:ln>
        </p:spPr>
        <p:txBody>
          <a:bodyPr wrap="square" rtlCol="0">
            <a:spAutoFit/>
          </a:bodyPr>
          <a:lstStyle/>
          <a:p>
            <a:pPr algn="ctr">
              <a:buNone/>
            </a:pPr>
            <a:r>
              <a:rPr lang="en-US" sz="900" b="1" dirty="0">
                <a:solidFill>
                  <a:schemeClr val="tx1"/>
                </a:solidFill>
                <a:latin typeface="+mn-lt"/>
              </a:rPr>
              <a:t>US 281 over South Canadian River – Bridgeport Bridge</a:t>
            </a:r>
          </a:p>
        </p:txBody>
      </p:sp>
      <p:sp>
        <p:nvSpPr>
          <p:cNvPr id="9" name="TextBox 8"/>
          <p:cNvSpPr txBox="1"/>
          <p:nvPr/>
        </p:nvSpPr>
        <p:spPr>
          <a:xfrm>
            <a:off x="3460750" y="2163516"/>
            <a:ext cx="889000" cy="465384"/>
          </a:xfrm>
          <a:prstGeom prst="rect">
            <a:avLst/>
          </a:prstGeom>
          <a:solidFill>
            <a:schemeClr val="bg1">
              <a:lumMod val="75000"/>
            </a:schemeClr>
          </a:solidFill>
          <a:ln w="12700">
            <a:solidFill>
              <a:schemeClr val="tx1"/>
            </a:solidFill>
          </a:ln>
        </p:spPr>
        <p:txBody>
          <a:bodyPr wrap="square" rtlCol="0" anchor="ctr" anchorCtr="0">
            <a:noAutofit/>
          </a:bodyPr>
          <a:lstStyle/>
          <a:p>
            <a:pPr algn="ctr">
              <a:buNone/>
            </a:pPr>
            <a:r>
              <a:rPr lang="en-US" sz="900" b="1" dirty="0">
                <a:solidFill>
                  <a:schemeClr val="tx1"/>
                </a:solidFill>
                <a:latin typeface="+mn-lt"/>
              </a:rPr>
              <a:t>Alternative B</a:t>
            </a:r>
          </a:p>
          <a:p>
            <a:pPr algn="ctr">
              <a:buNone/>
            </a:pPr>
            <a:r>
              <a:rPr lang="en-US" sz="900" b="1" dirty="0">
                <a:solidFill>
                  <a:schemeClr val="tx1"/>
                </a:solidFill>
                <a:latin typeface="+mn-lt"/>
              </a:rPr>
              <a:t>Rehabilitation</a:t>
            </a:r>
          </a:p>
        </p:txBody>
      </p:sp>
      <p:sp>
        <p:nvSpPr>
          <p:cNvPr id="13" name="TextBox 12"/>
          <p:cNvSpPr txBox="1"/>
          <p:nvPr/>
        </p:nvSpPr>
        <p:spPr>
          <a:xfrm>
            <a:off x="4108450" y="3267833"/>
            <a:ext cx="812800" cy="472317"/>
          </a:xfrm>
          <a:prstGeom prst="rect">
            <a:avLst/>
          </a:prstGeom>
          <a:solidFill>
            <a:schemeClr val="accent1">
              <a:lumMod val="60000"/>
              <a:lumOff val="40000"/>
            </a:schemeClr>
          </a:solidFill>
          <a:ln w="12700">
            <a:solidFill>
              <a:schemeClr val="tx1"/>
            </a:solidFill>
          </a:ln>
        </p:spPr>
        <p:txBody>
          <a:bodyPr wrap="square" rtlCol="0" anchor="ctr" anchorCtr="0">
            <a:noAutofit/>
          </a:bodyPr>
          <a:lstStyle/>
          <a:p>
            <a:pPr algn="ctr">
              <a:buNone/>
            </a:pPr>
            <a:r>
              <a:rPr lang="en-US" sz="900" b="1" dirty="0">
                <a:solidFill>
                  <a:schemeClr val="tx1"/>
                </a:solidFill>
                <a:latin typeface="+mn-lt"/>
              </a:rPr>
              <a:t>Load-Posted</a:t>
            </a:r>
          </a:p>
        </p:txBody>
      </p:sp>
      <p:sp>
        <p:nvSpPr>
          <p:cNvPr id="14" name="TextBox 13"/>
          <p:cNvSpPr txBox="1"/>
          <p:nvPr/>
        </p:nvSpPr>
        <p:spPr>
          <a:xfrm>
            <a:off x="5080000" y="2163516"/>
            <a:ext cx="889000" cy="465384"/>
          </a:xfrm>
          <a:prstGeom prst="rect">
            <a:avLst/>
          </a:prstGeom>
          <a:solidFill>
            <a:schemeClr val="bg1">
              <a:lumMod val="75000"/>
            </a:schemeClr>
          </a:solidFill>
          <a:ln w="12700">
            <a:solidFill>
              <a:schemeClr val="tx1"/>
            </a:solidFill>
          </a:ln>
        </p:spPr>
        <p:txBody>
          <a:bodyPr wrap="square" rtlCol="0" anchor="ctr" anchorCtr="0">
            <a:noAutofit/>
          </a:bodyPr>
          <a:lstStyle/>
          <a:p>
            <a:pPr algn="ctr">
              <a:buNone/>
            </a:pPr>
            <a:r>
              <a:rPr lang="en-US" sz="900" b="1" dirty="0">
                <a:solidFill>
                  <a:schemeClr val="tx1"/>
                </a:solidFill>
                <a:latin typeface="+mn-lt"/>
              </a:rPr>
              <a:t>Alternative C</a:t>
            </a:r>
          </a:p>
          <a:p>
            <a:pPr algn="ctr">
              <a:buNone/>
            </a:pPr>
            <a:r>
              <a:rPr lang="en-US" sz="900" b="1" dirty="0">
                <a:solidFill>
                  <a:schemeClr val="tx1"/>
                </a:solidFill>
                <a:latin typeface="+mn-lt"/>
              </a:rPr>
              <a:t>New Bridge</a:t>
            </a:r>
          </a:p>
        </p:txBody>
      </p:sp>
      <p:sp>
        <p:nvSpPr>
          <p:cNvPr id="15" name="TextBox 14"/>
          <p:cNvSpPr txBox="1"/>
          <p:nvPr/>
        </p:nvSpPr>
        <p:spPr>
          <a:xfrm>
            <a:off x="1841500" y="2163516"/>
            <a:ext cx="889000" cy="465384"/>
          </a:xfrm>
          <a:prstGeom prst="rect">
            <a:avLst/>
          </a:prstGeom>
          <a:solidFill>
            <a:schemeClr val="bg1">
              <a:lumMod val="75000"/>
            </a:schemeClr>
          </a:solidFill>
          <a:ln w="12700">
            <a:solidFill>
              <a:schemeClr val="tx1"/>
            </a:solidFill>
          </a:ln>
        </p:spPr>
        <p:txBody>
          <a:bodyPr wrap="square" rtlCol="0" anchor="ctr" anchorCtr="0">
            <a:noAutofit/>
          </a:bodyPr>
          <a:lstStyle/>
          <a:p>
            <a:pPr algn="ctr">
              <a:buNone/>
            </a:pPr>
            <a:r>
              <a:rPr lang="en-US" sz="900" b="1" dirty="0">
                <a:solidFill>
                  <a:schemeClr val="tx1"/>
                </a:solidFill>
                <a:latin typeface="+mn-lt"/>
              </a:rPr>
              <a:t>Alternative A</a:t>
            </a:r>
          </a:p>
          <a:p>
            <a:pPr algn="ctr">
              <a:buNone/>
            </a:pPr>
            <a:r>
              <a:rPr lang="en-US" sz="900" b="1" dirty="0">
                <a:solidFill>
                  <a:schemeClr val="tx1"/>
                </a:solidFill>
                <a:latin typeface="+mn-lt"/>
              </a:rPr>
              <a:t>No Build</a:t>
            </a:r>
          </a:p>
        </p:txBody>
      </p:sp>
      <p:sp>
        <p:nvSpPr>
          <p:cNvPr id="16" name="TextBox 15"/>
          <p:cNvSpPr txBox="1"/>
          <p:nvPr/>
        </p:nvSpPr>
        <p:spPr>
          <a:xfrm>
            <a:off x="2857500" y="3267833"/>
            <a:ext cx="876300" cy="472317"/>
          </a:xfrm>
          <a:prstGeom prst="rect">
            <a:avLst/>
          </a:prstGeom>
          <a:solidFill>
            <a:schemeClr val="bg2">
              <a:lumMod val="75000"/>
            </a:schemeClr>
          </a:solidFill>
          <a:ln w="12700">
            <a:solidFill>
              <a:schemeClr val="tx1"/>
            </a:solidFill>
          </a:ln>
        </p:spPr>
        <p:txBody>
          <a:bodyPr wrap="square" rtlCol="0" anchor="ctr" anchorCtr="0">
            <a:noAutofit/>
          </a:bodyPr>
          <a:lstStyle/>
          <a:p>
            <a:pPr algn="ctr">
              <a:buNone/>
            </a:pPr>
            <a:r>
              <a:rPr lang="en-US" sz="900" b="1" dirty="0">
                <a:solidFill>
                  <a:schemeClr val="tx1"/>
                </a:solidFill>
                <a:latin typeface="+mn-lt"/>
              </a:rPr>
              <a:t>Full Traffic at Existing Width</a:t>
            </a:r>
          </a:p>
        </p:txBody>
      </p:sp>
      <p:cxnSp>
        <p:nvCxnSpPr>
          <p:cNvPr id="18" name="Straight Connector 17"/>
          <p:cNvCxnSpPr/>
          <p:nvPr/>
        </p:nvCxnSpPr>
        <p:spPr>
          <a:xfrm flipH="1">
            <a:off x="2273301" y="1833477"/>
            <a:ext cx="4828450" cy="485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530850" y="1833477"/>
            <a:ext cx="1" cy="32518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3295650" y="2957115"/>
            <a:ext cx="1" cy="3107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4527549" y="2957115"/>
            <a:ext cx="1" cy="3107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2682478" y="5541443"/>
            <a:ext cx="1" cy="3107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1060450" y="5856853"/>
            <a:ext cx="812800" cy="472317"/>
          </a:xfrm>
          <a:prstGeom prst="rect">
            <a:avLst/>
          </a:prstGeom>
          <a:solidFill>
            <a:schemeClr val="accent1">
              <a:lumMod val="60000"/>
              <a:lumOff val="40000"/>
            </a:schemeClr>
          </a:solidFill>
          <a:ln w="12700">
            <a:solidFill>
              <a:schemeClr val="tx1"/>
            </a:solidFill>
          </a:ln>
        </p:spPr>
        <p:txBody>
          <a:bodyPr wrap="square" rtlCol="0" anchor="ctr" anchorCtr="0">
            <a:noAutofit/>
          </a:bodyPr>
          <a:lstStyle/>
          <a:p>
            <a:pPr algn="ctr">
              <a:buNone/>
            </a:pPr>
            <a:r>
              <a:rPr lang="en-US" sz="900" b="1" dirty="0">
                <a:solidFill>
                  <a:schemeClr val="tx1"/>
                </a:solidFill>
                <a:latin typeface="+mn-lt"/>
              </a:rPr>
              <a:t>Load-Posted</a:t>
            </a:r>
          </a:p>
        </p:txBody>
      </p:sp>
      <p:sp>
        <p:nvSpPr>
          <p:cNvPr id="44" name="TextBox 43"/>
          <p:cNvSpPr txBox="1"/>
          <p:nvPr/>
        </p:nvSpPr>
        <p:spPr>
          <a:xfrm>
            <a:off x="2279650" y="5856853"/>
            <a:ext cx="812800" cy="472317"/>
          </a:xfrm>
          <a:prstGeom prst="rect">
            <a:avLst/>
          </a:prstGeom>
          <a:solidFill>
            <a:schemeClr val="accent4">
              <a:lumMod val="60000"/>
              <a:lumOff val="40000"/>
            </a:schemeClr>
          </a:solidFill>
          <a:ln w="12700">
            <a:solidFill>
              <a:schemeClr val="tx1"/>
            </a:solidFill>
          </a:ln>
        </p:spPr>
        <p:txBody>
          <a:bodyPr wrap="square" rtlCol="0" anchor="ctr" anchorCtr="0">
            <a:noAutofit/>
          </a:bodyPr>
          <a:lstStyle/>
          <a:p>
            <a:pPr algn="ctr">
              <a:buNone/>
            </a:pPr>
            <a:r>
              <a:rPr lang="en-US" sz="900" b="1" dirty="0">
                <a:solidFill>
                  <a:schemeClr val="tx1"/>
                </a:solidFill>
                <a:latin typeface="+mn-lt"/>
              </a:rPr>
              <a:t>Pedestrian and Bicycle</a:t>
            </a:r>
          </a:p>
        </p:txBody>
      </p:sp>
      <p:sp>
        <p:nvSpPr>
          <p:cNvPr id="47" name="TextBox 46"/>
          <p:cNvSpPr txBox="1"/>
          <p:nvPr/>
        </p:nvSpPr>
        <p:spPr>
          <a:xfrm>
            <a:off x="1466850" y="4617113"/>
            <a:ext cx="1231900" cy="469531"/>
          </a:xfrm>
          <a:prstGeom prst="rect">
            <a:avLst/>
          </a:prstGeom>
          <a:solidFill>
            <a:schemeClr val="accent3">
              <a:lumMod val="60000"/>
              <a:lumOff val="40000"/>
            </a:schemeClr>
          </a:solidFill>
          <a:ln w="12700">
            <a:solidFill>
              <a:schemeClr val="tx1"/>
            </a:solidFill>
          </a:ln>
        </p:spPr>
        <p:txBody>
          <a:bodyPr wrap="square" rtlCol="0" anchor="ctr" anchorCtr="0">
            <a:noAutofit/>
          </a:bodyPr>
          <a:lstStyle/>
          <a:p>
            <a:pPr algn="ctr">
              <a:spcBef>
                <a:spcPts val="0"/>
              </a:spcBef>
              <a:buNone/>
            </a:pPr>
            <a:r>
              <a:rPr lang="en-US" sz="900" b="1" dirty="0">
                <a:solidFill>
                  <a:schemeClr val="tx1"/>
                </a:solidFill>
                <a:latin typeface="+mn-lt"/>
              </a:rPr>
              <a:t>Option 1</a:t>
            </a:r>
          </a:p>
          <a:p>
            <a:pPr algn="ctr">
              <a:spcBef>
                <a:spcPts val="0"/>
              </a:spcBef>
              <a:buNone/>
            </a:pPr>
            <a:r>
              <a:rPr lang="en-US" sz="900" b="1" dirty="0">
                <a:solidFill>
                  <a:schemeClr val="tx1"/>
                </a:solidFill>
                <a:latin typeface="+mn-lt"/>
              </a:rPr>
              <a:t>South Offset, Tie to</a:t>
            </a:r>
          </a:p>
          <a:p>
            <a:pPr algn="ctr">
              <a:spcBef>
                <a:spcPts val="0"/>
              </a:spcBef>
              <a:buNone/>
            </a:pPr>
            <a:r>
              <a:rPr lang="en-US" sz="900" b="1" dirty="0">
                <a:solidFill>
                  <a:schemeClr val="tx1"/>
                </a:solidFill>
                <a:latin typeface="+mn-lt"/>
              </a:rPr>
              <a:t>Existing Alignment</a:t>
            </a:r>
          </a:p>
        </p:txBody>
      </p:sp>
      <p:sp>
        <p:nvSpPr>
          <p:cNvPr id="48" name="TextBox 47"/>
          <p:cNvSpPr txBox="1"/>
          <p:nvPr/>
        </p:nvSpPr>
        <p:spPr>
          <a:xfrm>
            <a:off x="3691531" y="4616003"/>
            <a:ext cx="1231900" cy="469531"/>
          </a:xfrm>
          <a:prstGeom prst="rect">
            <a:avLst/>
          </a:prstGeom>
          <a:solidFill>
            <a:srgbClr val="FFFF81"/>
          </a:solidFill>
          <a:ln w="12700">
            <a:solidFill>
              <a:schemeClr val="tx1"/>
            </a:solidFill>
          </a:ln>
        </p:spPr>
        <p:txBody>
          <a:bodyPr wrap="square" rtlCol="0" anchor="ctr" anchorCtr="0">
            <a:noAutofit/>
          </a:bodyPr>
          <a:lstStyle/>
          <a:p>
            <a:pPr algn="ctr">
              <a:spcBef>
                <a:spcPts val="0"/>
              </a:spcBef>
              <a:buNone/>
            </a:pPr>
            <a:r>
              <a:rPr lang="en-US" sz="900" b="1" dirty="0">
                <a:solidFill>
                  <a:schemeClr val="tx1"/>
                </a:solidFill>
                <a:latin typeface="+mn-lt"/>
              </a:rPr>
              <a:t>Option 2</a:t>
            </a:r>
          </a:p>
          <a:p>
            <a:pPr algn="ctr">
              <a:spcBef>
                <a:spcPts val="0"/>
              </a:spcBef>
              <a:buNone/>
            </a:pPr>
            <a:r>
              <a:rPr lang="en-US" sz="900" b="1" dirty="0">
                <a:solidFill>
                  <a:schemeClr val="tx1"/>
                </a:solidFill>
                <a:latin typeface="+mn-lt"/>
              </a:rPr>
              <a:t>South Offset with New Alignment</a:t>
            </a:r>
          </a:p>
        </p:txBody>
      </p:sp>
      <p:sp>
        <p:nvSpPr>
          <p:cNvPr id="49" name="TextBox 48"/>
          <p:cNvSpPr txBox="1"/>
          <p:nvPr/>
        </p:nvSpPr>
        <p:spPr>
          <a:xfrm>
            <a:off x="5937250" y="4616565"/>
            <a:ext cx="1231900" cy="469531"/>
          </a:xfrm>
          <a:prstGeom prst="rect">
            <a:avLst/>
          </a:prstGeom>
          <a:solidFill>
            <a:schemeClr val="accent6">
              <a:lumMod val="60000"/>
              <a:lumOff val="40000"/>
            </a:schemeClr>
          </a:solidFill>
          <a:ln w="12700">
            <a:solidFill>
              <a:schemeClr val="tx1"/>
            </a:solidFill>
          </a:ln>
        </p:spPr>
        <p:txBody>
          <a:bodyPr wrap="square" rtlCol="0" anchor="ctr" anchorCtr="0">
            <a:noAutofit/>
          </a:bodyPr>
          <a:lstStyle/>
          <a:p>
            <a:pPr algn="ctr">
              <a:spcBef>
                <a:spcPts val="0"/>
              </a:spcBef>
              <a:buNone/>
            </a:pPr>
            <a:r>
              <a:rPr lang="en-US" sz="900" b="1" dirty="0">
                <a:solidFill>
                  <a:schemeClr val="tx1"/>
                </a:solidFill>
                <a:latin typeface="+mn-lt"/>
              </a:rPr>
              <a:t>Option 3</a:t>
            </a:r>
          </a:p>
          <a:p>
            <a:pPr algn="ctr">
              <a:spcBef>
                <a:spcPts val="0"/>
              </a:spcBef>
              <a:buNone/>
            </a:pPr>
            <a:r>
              <a:rPr lang="en-US" sz="900" b="1" dirty="0">
                <a:solidFill>
                  <a:schemeClr val="tx1"/>
                </a:solidFill>
                <a:latin typeface="+mn-lt"/>
              </a:rPr>
              <a:t>North Offset with</a:t>
            </a:r>
          </a:p>
          <a:p>
            <a:pPr algn="ctr">
              <a:spcBef>
                <a:spcPts val="0"/>
              </a:spcBef>
              <a:buNone/>
            </a:pPr>
            <a:r>
              <a:rPr lang="en-US" sz="900" b="1" dirty="0">
                <a:solidFill>
                  <a:schemeClr val="tx1"/>
                </a:solidFill>
                <a:latin typeface="+mn-lt"/>
              </a:rPr>
              <a:t>New Alignment</a:t>
            </a:r>
          </a:p>
        </p:txBody>
      </p:sp>
      <p:sp>
        <p:nvSpPr>
          <p:cNvPr id="50" name="TextBox 49"/>
          <p:cNvSpPr txBox="1"/>
          <p:nvPr/>
        </p:nvSpPr>
        <p:spPr>
          <a:xfrm>
            <a:off x="7569200" y="4616003"/>
            <a:ext cx="1231900" cy="469531"/>
          </a:xfrm>
          <a:prstGeom prst="rect">
            <a:avLst/>
          </a:prstGeom>
          <a:solidFill>
            <a:schemeClr val="accent2">
              <a:lumMod val="60000"/>
              <a:lumOff val="40000"/>
            </a:schemeClr>
          </a:solidFill>
          <a:ln w="12700">
            <a:solidFill>
              <a:schemeClr val="tx1"/>
            </a:solidFill>
          </a:ln>
        </p:spPr>
        <p:txBody>
          <a:bodyPr wrap="square" rtlCol="0" anchor="ctr" anchorCtr="0">
            <a:noAutofit/>
          </a:bodyPr>
          <a:lstStyle/>
          <a:p>
            <a:pPr algn="ctr">
              <a:spcBef>
                <a:spcPts val="0"/>
              </a:spcBef>
              <a:buNone/>
            </a:pPr>
            <a:r>
              <a:rPr lang="en-US" sz="900" b="1" dirty="0">
                <a:solidFill>
                  <a:schemeClr val="tx1"/>
                </a:solidFill>
                <a:latin typeface="+mn-lt"/>
              </a:rPr>
              <a:t>Option 4</a:t>
            </a:r>
          </a:p>
          <a:p>
            <a:pPr algn="ctr">
              <a:spcBef>
                <a:spcPts val="0"/>
              </a:spcBef>
              <a:buNone/>
            </a:pPr>
            <a:r>
              <a:rPr lang="en-US" sz="900" b="1" dirty="0">
                <a:solidFill>
                  <a:schemeClr val="tx1"/>
                </a:solidFill>
                <a:latin typeface="+mn-lt"/>
              </a:rPr>
              <a:t>Reconstruct on</a:t>
            </a:r>
          </a:p>
          <a:p>
            <a:pPr algn="ctr">
              <a:spcBef>
                <a:spcPts val="0"/>
              </a:spcBef>
              <a:buNone/>
            </a:pPr>
            <a:r>
              <a:rPr lang="en-US" sz="900" b="1" dirty="0">
                <a:solidFill>
                  <a:schemeClr val="tx1"/>
                </a:solidFill>
                <a:latin typeface="+mn-lt"/>
              </a:rPr>
              <a:t>Existing Alignment</a:t>
            </a:r>
          </a:p>
        </p:txBody>
      </p:sp>
      <p:cxnSp>
        <p:nvCxnSpPr>
          <p:cNvPr id="51" name="Straight Connector 50"/>
          <p:cNvCxnSpPr/>
          <p:nvPr/>
        </p:nvCxnSpPr>
        <p:spPr>
          <a:xfrm flipH="1">
            <a:off x="4307481" y="5088218"/>
            <a:ext cx="2" cy="4468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4307481" y="4173904"/>
            <a:ext cx="2" cy="4468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6538513" y="4169128"/>
            <a:ext cx="2" cy="4468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2082800" y="4173890"/>
            <a:ext cx="2" cy="4468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2072280" y="5085534"/>
            <a:ext cx="2" cy="4468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8172449" y="4169128"/>
            <a:ext cx="2" cy="4468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5526681" y="2631372"/>
            <a:ext cx="4171" cy="154728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H="1">
            <a:off x="3905249" y="2629313"/>
            <a:ext cx="4" cy="3285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a:off x="6541091" y="5080279"/>
            <a:ext cx="2" cy="4468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2273299" y="1833477"/>
            <a:ext cx="1" cy="32518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3905249" y="1840480"/>
            <a:ext cx="1" cy="32518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3905249" y="1542633"/>
            <a:ext cx="0" cy="29784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H="1">
            <a:off x="2082800" y="4173890"/>
            <a:ext cx="6090445" cy="47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H="1">
            <a:off x="3291681" y="2952760"/>
            <a:ext cx="1235868" cy="510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H="1">
            <a:off x="1463874" y="5539062"/>
            <a:ext cx="1221580" cy="629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H="1">
            <a:off x="1469231" y="5543824"/>
            <a:ext cx="1" cy="3107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H="1">
            <a:off x="4916681" y="5538317"/>
            <a:ext cx="1" cy="3107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TextBox 83"/>
          <p:cNvSpPr txBox="1"/>
          <p:nvPr/>
        </p:nvSpPr>
        <p:spPr>
          <a:xfrm>
            <a:off x="3294653" y="5853727"/>
            <a:ext cx="812800" cy="472317"/>
          </a:xfrm>
          <a:prstGeom prst="rect">
            <a:avLst/>
          </a:prstGeom>
          <a:solidFill>
            <a:schemeClr val="accent1">
              <a:lumMod val="60000"/>
              <a:lumOff val="40000"/>
            </a:schemeClr>
          </a:solidFill>
          <a:ln w="12700">
            <a:solidFill>
              <a:schemeClr val="tx1"/>
            </a:solidFill>
          </a:ln>
        </p:spPr>
        <p:txBody>
          <a:bodyPr wrap="square" rtlCol="0" anchor="ctr" anchorCtr="0">
            <a:noAutofit/>
          </a:bodyPr>
          <a:lstStyle/>
          <a:p>
            <a:pPr algn="ctr">
              <a:buNone/>
            </a:pPr>
            <a:r>
              <a:rPr lang="en-US" sz="900" b="1" dirty="0">
                <a:solidFill>
                  <a:schemeClr val="tx1"/>
                </a:solidFill>
                <a:latin typeface="+mn-lt"/>
              </a:rPr>
              <a:t>Load-Posted</a:t>
            </a:r>
          </a:p>
        </p:txBody>
      </p:sp>
      <p:sp>
        <p:nvSpPr>
          <p:cNvPr id="85" name="TextBox 84"/>
          <p:cNvSpPr txBox="1"/>
          <p:nvPr/>
        </p:nvSpPr>
        <p:spPr>
          <a:xfrm>
            <a:off x="4513853" y="5853727"/>
            <a:ext cx="812800" cy="472317"/>
          </a:xfrm>
          <a:prstGeom prst="rect">
            <a:avLst/>
          </a:prstGeom>
          <a:solidFill>
            <a:schemeClr val="accent4">
              <a:lumMod val="60000"/>
              <a:lumOff val="40000"/>
            </a:schemeClr>
          </a:solidFill>
          <a:ln w="12700">
            <a:solidFill>
              <a:schemeClr val="tx1"/>
            </a:solidFill>
          </a:ln>
        </p:spPr>
        <p:txBody>
          <a:bodyPr wrap="square" rtlCol="0" anchor="ctr" anchorCtr="0">
            <a:noAutofit/>
          </a:bodyPr>
          <a:lstStyle/>
          <a:p>
            <a:pPr algn="ctr">
              <a:buNone/>
            </a:pPr>
            <a:r>
              <a:rPr lang="en-US" sz="900" b="1" dirty="0">
                <a:solidFill>
                  <a:schemeClr val="tx1"/>
                </a:solidFill>
                <a:latin typeface="+mn-lt"/>
              </a:rPr>
              <a:t>Pedestrian and Bicycle</a:t>
            </a:r>
          </a:p>
        </p:txBody>
      </p:sp>
      <p:cxnSp>
        <p:nvCxnSpPr>
          <p:cNvPr id="86" name="Straight Connector 85"/>
          <p:cNvCxnSpPr/>
          <p:nvPr/>
        </p:nvCxnSpPr>
        <p:spPr>
          <a:xfrm flipH="1">
            <a:off x="3698077" y="5535936"/>
            <a:ext cx="1221580" cy="629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H="1">
            <a:off x="3703434" y="5540698"/>
            <a:ext cx="1" cy="3107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H="1">
            <a:off x="7169543" y="5533173"/>
            <a:ext cx="1" cy="3107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9" name="TextBox 88"/>
          <p:cNvSpPr txBox="1"/>
          <p:nvPr/>
        </p:nvSpPr>
        <p:spPr>
          <a:xfrm>
            <a:off x="5547515" y="5848583"/>
            <a:ext cx="812800" cy="472317"/>
          </a:xfrm>
          <a:prstGeom prst="rect">
            <a:avLst/>
          </a:prstGeom>
          <a:solidFill>
            <a:schemeClr val="accent1">
              <a:lumMod val="60000"/>
              <a:lumOff val="40000"/>
            </a:schemeClr>
          </a:solidFill>
          <a:ln w="12700">
            <a:solidFill>
              <a:schemeClr val="tx1"/>
            </a:solidFill>
          </a:ln>
        </p:spPr>
        <p:txBody>
          <a:bodyPr wrap="square" rtlCol="0" anchor="ctr" anchorCtr="0">
            <a:noAutofit/>
          </a:bodyPr>
          <a:lstStyle/>
          <a:p>
            <a:pPr algn="ctr">
              <a:buNone/>
            </a:pPr>
            <a:r>
              <a:rPr lang="en-US" sz="900" b="1" dirty="0">
                <a:solidFill>
                  <a:schemeClr val="tx1"/>
                </a:solidFill>
                <a:latin typeface="+mn-lt"/>
              </a:rPr>
              <a:t>Load-Posted</a:t>
            </a:r>
          </a:p>
        </p:txBody>
      </p:sp>
      <p:sp>
        <p:nvSpPr>
          <p:cNvPr id="90" name="TextBox 89"/>
          <p:cNvSpPr txBox="1"/>
          <p:nvPr/>
        </p:nvSpPr>
        <p:spPr>
          <a:xfrm>
            <a:off x="6766715" y="5848583"/>
            <a:ext cx="812800" cy="472317"/>
          </a:xfrm>
          <a:prstGeom prst="rect">
            <a:avLst/>
          </a:prstGeom>
          <a:solidFill>
            <a:schemeClr val="accent4">
              <a:lumMod val="60000"/>
              <a:lumOff val="40000"/>
            </a:schemeClr>
          </a:solidFill>
          <a:ln w="12700">
            <a:solidFill>
              <a:schemeClr val="tx1"/>
            </a:solidFill>
          </a:ln>
        </p:spPr>
        <p:txBody>
          <a:bodyPr wrap="square" rtlCol="0" anchor="ctr" anchorCtr="0">
            <a:noAutofit/>
          </a:bodyPr>
          <a:lstStyle/>
          <a:p>
            <a:pPr algn="ctr">
              <a:buNone/>
            </a:pPr>
            <a:r>
              <a:rPr lang="en-US" sz="900" b="1" dirty="0">
                <a:solidFill>
                  <a:schemeClr val="tx1"/>
                </a:solidFill>
                <a:latin typeface="+mn-lt"/>
              </a:rPr>
              <a:t>Pedestrian and Bicycle</a:t>
            </a:r>
          </a:p>
        </p:txBody>
      </p:sp>
      <p:cxnSp>
        <p:nvCxnSpPr>
          <p:cNvPr id="91" name="Straight Connector 90"/>
          <p:cNvCxnSpPr/>
          <p:nvPr/>
        </p:nvCxnSpPr>
        <p:spPr>
          <a:xfrm flipH="1">
            <a:off x="5950939" y="5530792"/>
            <a:ext cx="1221580" cy="629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H="1">
            <a:off x="5956296" y="5535554"/>
            <a:ext cx="1" cy="3107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6660035" y="2158663"/>
            <a:ext cx="889000" cy="465384"/>
          </a:xfrm>
          <a:prstGeom prst="rect">
            <a:avLst/>
          </a:prstGeom>
          <a:solidFill>
            <a:schemeClr val="bg1">
              <a:lumMod val="75000"/>
            </a:schemeClr>
          </a:solidFill>
          <a:ln w="12700">
            <a:solidFill>
              <a:schemeClr val="tx1"/>
            </a:solidFill>
          </a:ln>
        </p:spPr>
        <p:txBody>
          <a:bodyPr wrap="square" rtlCol="0" anchor="ctr" anchorCtr="0">
            <a:noAutofit/>
          </a:bodyPr>
          <a:lstStyle/>
          <a:p>
            <a:pPr algn="ctr">
              <a:buNone/>
            </a:pPr>
            <a:r>
              <a:rPr lang="en-US" sz="900" b="1" dirty="0">
                <a:solidFill>
                  <a:schemeClr val="tx1"/>
                </a:solidFill>
                <a:latin typeface="+mn-lt"/>
              </a:rPr>
              <a:t>Alternative D</a:t>
            </a:r>
          </a:p>
          <a:p>
            <a:pPr algn="ctr">
              <a:buNone/>
            </a:pPr>
            <a:r>
              <a:rPr lang="en-US" sz="900" b="1" dirty="0">
                <a:solidFill>
                  <a:schemeClr val="tx1"/>
                </a:solidFill>
                <a:latin typeface="+mn-lt"/>
              </a:rPr>
              <a:t>Monument</a:t>
            </a:r>
          </a:p>
        </p:txBody>
      </p:sp>
      <p:sp>
        <p:nvSpPr>
          <p:cNvPr id="52" name="TextBox 51"/>
          <p:cNvSpPr txBox="1"/>
          <p:nvPr/>
        </p:nvSpPr>
        <p:spPr>
          <a:xfrm>
            <a:off x="7311302" y="3267833"/>
            <a:ext cx="812800" cy="472317"/>
          </a:xfrm>
          <a:prstGeom prst="rect">
            <a:avLst/>
          </a:prstGeom>
          <a:solidFill>
            <a:srgbClr val="EDBDE3"/>
          </a:solidFill>
          <a:ln w="12700">
            <a:solidFill>
              <a:schemeClr val="tx1"/>
            </a:solidFill>
          </a:ln>
        </p:spPr>
        <p:txBody>
          <a:bodyPr wrap="square" rtlCol="0" anchor="ctr" anchorCtr="0">
            <a:noAutofit/>
          </a:bodyPr>
          <a:lstStyle/>
          <a:p>
            <a:pPr algn="ctr">
              <a:buNone/>
            </a:pPr>
            <a:r>
              <a:rPr lang="en-US" sz="900" b="1" dirty="0">
                <a:solidFill>
                  <a:schemeClr val="tx1"/>
                </a:solidFill>
                <a:latin typeface="+mn-lt"/>
              </a:rPr>
              <a:t>Owned and Maintained by Others</a:t>
            </a:r>
          </a:p>
        </p:txBody>
      </p:sp>
      <p:sp>
        <p:nvSpPr>
          <p:cNvPr id="53" name="TextBox 52"/>
          <p:cNvSpPr txBox="1"/>
          <p:nvPr/>
        </p:nvSpPr>
        <p:spPr>
          <a:xfrm>
            <a:off x="6060352" y="3267833"/>
            <a:ext cx="876300" cy="472317"/>
          </a:xfrm>
          <a:prstGeom prst="rect">
            <a:avLst/>
          </a:prstGeom>
          <a:solidFill>
            <a:srgbClr val="B1E9E4"/>
          </a:solidFill>
          <a:ln w="12700">
            <a:solidFill>
              <a:schemeClr val="tx1"/>
            </a:solidFill>
          </a:ln>
        </p:spPr>
        <p:txBody>
          <a:bodyPr wrap="square" rtlCol="0" anchor="ctr" anchorCtr="0">
            <a:noAutofit/>
          </a:bodyPr>
          <a:lstStyle/>
          <a:p>
            <a:pPr algn="ctr">
              <a:spcBef>
                <a:spcPts val="0"/>
              </a:spcBef>
              <a:buNone/>
            </a:pPr>
            <a:r>
              <a:rPr lang="en-US" sz="900" b="1" dirty="0">
                <a:solidFill>
                  <a:schemeClr val="tx1"/>
                </a:solidFill>
                <a:latin typeface="+mn-lt"/>
              </a:rPr>
              <a:t>Owned and</a:t>
            </a:r>
          </a:p>
          <a:p>
            <a:pPr algn="ctr">
              <a:spcBef>
                <a:spcPts val="0"/>
              </a:spcBef>
              <a:buNone/>
            </a:pPr>
            <a:r>
              <a:rPr lang="en-US" sz="900" b="1" dirty="0">
                <a:solidFill>
                  <a:schemeClr val="tx1"/>
                </a:solidFill>
                <a:latin typeface="+mn-lt"/>
              </a:rPr>
              <a:t>Maintained by ODOT</a:t>
            </a:r>
          </a:p>
        </p:txBody>
      </p:sp>
      <p:cxnSp>
        <p:nvCxnSpPr>
          <p:cNvPr id="60" name="Straight Connector 59"/>
          <p:cNvCxnSpPr/>
          <p:nvPr/>
        </p:nvCxnSpPr>
        <p:spPr>
          <a:xfrm flipH="1">
            <a:off x="6498502" y="2957115"/>
            <a:ext cx="1" cy="3107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7730401" y="2957115"/>
            <a:ext cx="1" cy="3107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7108101" y="2629313"/>
            <a:ext cx="4" cy="3285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H="1">
            <a:off x="6494533" y="2952760"/>
            <a:ext cx="1235868" cy="510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7098183" y="1837637"/>
            <a:ext cx="1" cy="32518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3295569" y="6329156"/>
            <a:ext cx="0" cy="2286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H="1">
            <a:off x="3290446" y="6557831"/>
            <a:ext cx="818832" cy="6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4107576" y="6330680"/>
            <a:ext cx="0" cy="2286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4514318" y="6325820"/>
            <a:ext cx="0" cy="2286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H="1">
            <a:off x="4509195" y="6554495"/>
            <a:ext cx="818832" cy="6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5326325" y="6327344"/>
            <a:ext cx="0" cy="2286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5547876" y="6324012"/>
            <a:ext cx="0" cy="2286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flipH="1">
            <a:off x="5542753" y="6552687"/>
            <a:ext cx="818832" cy="6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6359883" y="6325536"/>
            <a:ext cx="0" cy="2286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6766625" y="6320676"/>
            <a:ext cx="0" cy="2286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H="1">
            <a:off x="6761502" y="6549351"/>
            <a:ext cx="818832" cy="6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7578632" y="6322200"/>
            <a:ext cx="0" cy="2286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1841500" y="2628991"/>
            <a:ext cx="0" cy="2286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flipH="1" flipV="1">
            <a:off x="1836848" y="2852047"/>
            <a:ext cx="893652" cy="117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2730500" y="2630515"/>
            <a:ext cx="0" cy="2286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2857231" y="3733545"/>
            <a:ext cx="0" cy="2286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H="1" flipV="1">
            <a:off x="2852108" y="3962856"/>
            <a:ext cx="880952" cy="48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3733531" y="3735069"/>
            <a:ext cx="0" cy="2286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4107073" y="3742554"/>
            <a:ext cx="0" cy="2286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flipH="1" flipV="1">
            <a:off x="4102421" y="3967993"/>
            <a:ext cx="821010" cy="22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4921050" y="3741810"/>
            <a:ext cx="0" cy="2286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1064304" y="6329156"/>
            <a:ext cx="0" cy="2286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H="1">
            <a:off x="1059181" y="6557831"/>
            <a:ext cx="818832" cy="6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1873929" y="6330680"/>
            <a:ext cx="0" cy="2286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2283053" y="6325820"/>
            <a:ext cx="0" cy="2286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flipH="1">
            <a:off x="2277930" y="6554495"/>
            <a:ext cx="818832" cy="6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3092678" y="6327344"/>
            <a:ext cx="0" cy="2286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7570901" y="5088772"/>
            <a:ext cx="0" cy="2286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flipH="1" flipV="1">
            <a:off x="7565778" y="5318084"/>
            <a:ext cx="1235322" cy="174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8801100" y="5088772"/>
            <a:ext cx="0" cy="2286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6060293" y="3739534"/>
            <a:ext cx="0" cy="2286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5" name="TextBox 124"/>
          <p:cNvSpPr txBox="1"/>
          <p:nvPr/>
        </p:nvSpPr>
        <p:spPr>
          <a:xfrm>
            <a:off x="6088005" y="3739758"/>
            <a:ext cx="815249" cy="230832"/>
          </a:xfrm>
          <a:prstGeom prst="rect">
            <a:avLst/>
          </a:prstGeom>
          <a:noFill/>
          <a:ln w="12700">
            <a:noFill/>
          </a:ln>
        </p:spPr>
        <p:txBody>
          <a:bodyPr wrap="square" rtlCol="0">
            <a:spAutoFit/>
          </a:bodyPr>
          <a:lstStyle/>
          <a:p>
            <a:pPr algn="ctr">
              <a:spcBef>
                <a:spcPts val="0"/>
              </a:spcBef>
              <a:buNone/>
            </a:pPr>
            <a:r>
              <a:rPr lang="en-US" sz="900" b="1" dirty="0">
                <a:solidFill>
                  <a:schemeClr val="tx1"/>
                </a:solidFill>
                <a:latin typeface="+mn-lt"/>
              </a:rPr>
              <a:t>$18,774,000</a:t>
            </a:r>
          </a:p>
        </p:txBody>
      </p:sp>
      <p:cxnSp>
        <p:nvCxnSpPr>
          <p:cNvPr id="126" name="Straight Connector 125"/>
          <p:cNvCxnSpPr/>
          <p:nvPr/>
        </p:nvCxnSpPr>
        <p:spPr>
          <a:xfrm flipH="1" flipV="1">
            <a:off x="6059933" y="3968845"/>
            <a:ext cx="880952" cy="48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6936593" y="3741058"/>
            <a:ext cx="0" cy="2286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7310135" y="3743780"/>
            <a:ext cx="0" cy="2286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9" name="TextBox 128"/>
          <p:cNvSpPr txBox="1"/>
          <p:nvPr/>
        </p:nvSpPr>
        <p:spPr>
          <a:xfrm>
            <a:off x="7314032" y="3739241"/>
            <a:ext cx="815249" cy="230832"/>
          </a:xfrm>
          <a:prstGeom prst="rect">
            <a:avLst/>
          </a:prstGeom>
          <a:noFill/>
          <a:ln w="12700">
            <a:noFill/>
          </a:ln>
        </p:spPr>
        <p:txBody>
          <a:bodyPr wrap="square" rtlCol="0">
            <a:spAutoFit/>
          </a:bodyPr>
          <a:lstStyle/>
          <a:p>
            <a:pPr algn="ctr">
              <a:spcBef>
                <a:spcPts val="0"/>
              </a:spcBef>
              <a:buNone/>
            </a:pPr>
            <a:r>
              <a:rPr lang="en-US" sz="900" b="1" dirty="0">
                <a:solidFill>
                  <a:schemeClr val="tx1"/>
                </a:solidFill>
                <a:latin typeface="+mn-lt"/>
              </a:rPr>
              <a:t>$9,784,000</a:t>
            </a:r>
          </a:p>
        </p:txBody>
      </p:sp>
      <p:cxnSp>
        <p:nvCxnSpPr>
          <p:cNvPr id="130" name="Straight Connector 129"/>
          <p:cNvCxnSpPr/>
          <p:nvPr/>
        </p:nvCxnSpPr>
        <p:spPr>
          <a:xfrm flipH="1" flipV="1">
            <a:off x="7305483" y="3969219"/>
            <a:ext cx="821010" cy="22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8124112" y="3743036"/>
            <a:ext cx="0" cy="2286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2" name="TextBox 131"/>
          <p:cNvSpPr txBox="1"/>
          <p:nvPr/>
        </p:nvSpPr>
        <p:spPr>
          <a:xfrm>
            <a:off x="1883501" y="2629215"/>
            <a:ext cx="815249" cy="230832"/>
          </a:xfrm>
          <a:prstGeom prst="rect">
            <a:avLst/>
          </a:prstGeom>
          <a:noFill/>
          <a:ln w="12700">
            <a:noFill/>
          </a:ln>
        </p:spPr>
        <p:txBody>
          <a:bodyPr wrap="square" rtlCol="0">
            <a:spAutoFit/>
          </a:bodyPr>
          <a:lstStyle/>
          <a:p>
            <a:pPr algn="ctr">
              <a:spcBef>
                <a:spcPts val="0"/>
              </a:spcBef>
              <a:buNone/>
            </a:pPr>
            <a:r>
              <a:rPr lang="en-US" sz="900" b="1" dirty="0">
                <a:solidFill>
                  <a:schemeClr val="tx1"/>
                </a:solidFill>
                <a:latin typeface="+mn-lt"/>
              </a:rPr>
              <a:t>$0</a:t>
            </a:r>
          </a:p>
        </p:txBody>
      </p:sp>
      <p:sp>
        <p:nvSpPr>
          <p:cNvPr id="133" name="TextBox 132"/>
          <p:cNvSpPr txBox="1"/>
          <p:nvPr/>
        </p:nvSpPr>
        <p:spPr>
          <a:xfrm>
            <a:off x="2884943" y="3733769"/>
            <a:ext cx="815249" cy="230832"/>
          </a:xfrm>
          <a:prstGeom prst="rect">
            <a:avLst/>
          </a:prstGeom>
          <a:noFill/>
          <a:ln w="12700">
            <a:noFill/>
          </a:ln>
        </p:spPr>
        <p:txBody>
          <a:bodyPr wrap="square" rtlCol="0">
            <a:spAutoFit/>
          </a:bodyPr>
          <a:lstStyle/>
          <a:p>
            <a:pPr algn="ctr">
              <a:spcBef>
                <a:spcPts val="0"/>
              </a:spcBef>
              <a:buNone/>
            </a:pPr>
            <a:r>
              <a:rPr lang="en-US" sz="900" b="1" dirty="0">
                <a:solidFill>
                  <a:schemeClr val="tx1"/>
                </a:solidFill>
                <a:latin typeface="+mn-lt"/>
              </a:rPr>
              <a:t>$35,210,000</a:t>
            </a:r>
          </a:p>
        </p:txBody>
      </p:sp>
      <p:sp>
        <p:nvSpPr>
          <p:cNvPr id="134" name="TextBox 133"/>
          <p:cNvSpPr txBox="1"/>
          <p:nvPr/>
        </p:nvSpPr>
        <p:spPr>
          <a:xfrm>
            <a:off x="4110970" y="3736428"/>
            <a:ext cx="815249" cy="230832"/>
          </a:xfrm>
          <a:prstGeom prst="rect">
            <a:avLst/>
          </a:prstGeom>
          <a:noFill/>
          <a:ln w="12700">
            <a:noFill/>
          </a:ln>
        </p:spPr>
        <p:txBody>
          <a:bodyPr wrap="square" rtlCol="0">
            <a:spAutoFit/>
          </a:bodyPr>
          <a:lstStyle/>
          <a:p>
            <a:pPr algn="ctr">
              <a:spcBef>
                <a:spcPts val="0"/>
              </a:spcBef>
              <a:buNone/>
            </a:pPr>
            <a:r>
              <a:rPr lang="en-US" sz="900" b="1" dirty="0">
                <a:solidFill>
                  <a:schemeClr val="tx1"/>
                </a:solidFill>
                <a:latin typeface="+mn-lt"/>
              </a:rPr>
              <a:t>$18,555,000</a:t>
            </a:r>
          </a:p>
        </p:txBody>
      </p:sp>
      <p:sp>
        <p:nvSpPr>
          <p:cNvPr id="135" name="TextBox 134"/>
          <p:cNvSpPr txBox="1"/>
          <p:nvPr/>
        </p:nvSpPr>
        <p:spPr>
          <a:xfrm>
            <a:off x="1060883" y="6329380"/>
            <a:ext cx="812367" cy="230832"/>
          </a:xfrm>
          <a:prstGeom prst="rect">
            <a:avLst/>
          </a:prstGeom>
          <a:noFill/>
          <a:ln w="12700">
            <a:noFill/>
          </a:ln>
        </p:spPr>
        <p:txBody>
          <a:bodyPr wrap="square" rtlCol="0">
            <a:spAutoFit/>
          </a:bodyPr>
          <a:lstStyle/>
          <a:p>
            <a:pPr algn="ctr">
              <a:spcBef>
                <a:spcPts val="0"/>
              </a:spcBef>
              <a:buNone/>
            </a:pPr>
            <a:r>
              <a:rPr lang="en-US" sz="900" b="1" dirty="0">
                <a:solidFill>
                  <a:schemeClr val="tx1"/>
                </a:solidFill>
                <a:latin typeface="+mn-lt"/>
              </a:rPr>
              <a:t>$58,101,000</a:t>
            </a:r>
          </a:p>
        </p:txBody>
      </p:sp>
      <p:sp>
        <p:nvSpPr>
          <p:cNvPr id="136" name="TextBox 135"/>
          <p:cNvSpPr txBox="1"/>
          <p:nvPr/>
        </p:nvSpPr>
        <p:spPr>
          <a:xfrm>
            <a:off x="2278970" y="6326044"/>
            <a:ext cx="813029" cy="230832"/>
          </a:xfrm>
          <a:prstGeom prst="rect">
            <a:avLst/>
          </a:prstGeom>
          <a:noFill/>
          <a:ln w="12700">
            <a:noFill/>
          </a:ln>
        </p:spPr>
        <p:txBody>
          <a:bodyPr wrap="square" rtlCol="0">
            <a:spAutoFit/>
          </a:bodyPr>
          <a:lstStyle/>
          <a:p>
            <a:pPr algn="ctr">
              <a:spcBef>
                <a:spcPts val="0"/>
              </a:spcBef>
              <a:buNone/>
            </a:pPr>
            <a:r>
              <a:rPr lang="en-US" sz="900" b="1" dirty="0">
                <a:solidFill>
                  <a:schemeClr val="tx1"/>
                </a:solidFill>
                <a:latin typeface="+mn-lt"/>
              </a:rPr>
              <a:t>$48,756,000</a:t>
            </a:r>
          </a:p>
        </p:txBody>
      </p:sp>
      <p:sp>
        <p:nvSpPr>
          <p:cNvPr id="137" name="TextBox 136"/>
          <p:cNvSpPr txBox="1"/>
          <p:nvPr/>
        </p:nvSpPr>
        <p:spPr>
          <a:xfrm>
            <a:off x="3296249" y="6329380"/>
            <a:ext cx="813029" cy="230832"/>
          </a:xfrm>
          <a:prstGeom prst="rect">
            <a:avLst/>
          </a:prstGeom>
          <a:noFill/>
          <a:ln w="12700">
            <a:noFill/>
          </a:ln>
        </p:spPr>
        <p:txBody>
          <a:bodyPr wrap="square" rtlCol="0">
            <a:spAutoFit/>
          </a:bodyPr>
          <a:lstStyle/>
          <a:p>
            <a:pPr algn="ctr">
              <a:spcBef>
                <a:spcPts val="0"/>
              </a:spcBef>
              <a:buNone/>
            </a:pPr>
            <a:r>
              <a:rPr lang="en-US" sz="900" b="1" dirty="0">
                <a:solidFill>
                  <a:schemeClr val="tx1"/>
                </a:solidFill>
                <a:latin typeface="+mn-lt"/>
              </a:rPr>
              <a:t>$58,102,000</a:t>
            </a:r>
          </a:p>
        </p:txBody>
      </p:sp>
      <p:sp>
        <p:nvSpPr>
          <p:cNvPr id="138" name="TextBox 137"/>
          <p:cNvSpPr txBox="1"/>
          <p:nvPr/>
        </p:nvSpPr>
        <p:spPr>
          <a:xfrm>
            <a:off x="4514998" y="6326044"/>
            <a:ext cx="813029" cy="230832"/>
          </a:xfrm>
          <a:prstGeom prst="rect">
            <a:avLst/>
          </a:prstGeom>
          <a:noFill/>
          <a:ln w="12700">
            <a:noFill/>
          </a:ln>
        </p:spPr>
        <p:txBody>
          <a:bodyPr wrap="square" rtlCol="0">
            <a:spAutoFit/>
          </a:bodyPr>
          <a:lstStyle/>
          <a:p>
            <a:pPr algn="ctr">
              <a:spcBef>
                <a:spcPts val="0"/>
              </a:spcBef>
              <a:buNone/>
            </a:pPr>
            <a:r>
              <a:rPr lang="en-US" sz="900" b="1" dirty="0">
                <a:solidFill>
                  <a:schemeClr val="tx1"/>
                </a:solidFill>
                <a:latin typeface="+mn-lt"/>
              </a:rPr>
              <a:t>$48,757,000</a:t>
            </a:r>
          </a:p>
        </p:txBody>
      </p:sp>
      <p:sp>
        <p:nvSpPr>
          <p:cNvPr id="139" name="TextBox 138"/>
          <p:cNvSpPr txBox="1"/>
          <p:nvPr/>
        </p:nvSpPr>
        <p:spPr>
          <a:xfrm>
            <a:off x="5548556" y="6324236"/>
            <a:ext cx="813029" cy="230832"/>
          </a:xfrm>
          <a:prstGeom prst="rect">
            <a:avLst/>
          </a:prstGeom>
          <a:noFill/>
          <a:ln w="12700">
            <a:noFill/>
          </a:ln>
        </p:spPr>
        <p:txBody>
          <a:bodyPr wrap="square" rtlCol="0">
            <a:spAutoFit/>
          </a:bodyPr>
          <a:lstStyle/>
          <a:p>
            <a:pPr algn="ctr">
              <a:spcBef>
                <a:spcPts val="0"/>
              </a:spcBef>
              <a:buNone/>
            </a:pPr>
            <a:r>
              <a:rPr lang="en-US" sz="900" b="1" dirty="0">
                <a:solidFill>
                  <a:schemeClr val="tx1"/>
                </a:solidFill>
                <a:latin typeface="+mn-lt"/>
              </a:rPr>
              <a:t>$62,049,000</a:t>
            </a:r>
          </a:p>
        </p:txBody>
      </p:sp>
      <p:sp>
        <p:nvSpPr>
          <p:cNvPr id="140" name="TextBox 139"/>
          <p:cNvSpPr txBox="1"/>
          <p:nvPr/>
        </p:nvSpPr>
        <p:spPr>
          <a:xfrm>
            <a:off x="6767305" y="6320900"/>
            <a:ext cx="813029" cy="230832"/>
          </a:xfrm>
          <a:prstGeom prst="rect">
            <a:avLst/>
          </a:prstGeom>
          <a:noFill/>
          <a:ln w="12700">
            <a:noFill/>
          </a:ln>
        </p:spPr>
        <p:txBody>
          <a:bodyPr wrap="square" rtlCol="0">
            <a:spAutoFit/>
          </a:bodyPr>
          <a:lstStyle/>
          <a:p>
            <a:pPr algn="ctr">
              <a:spcBef>
                <a:spcPts val="0"/>
              </a:spcBef>
              <a:buNone/>
            </a:pPr>
            <a:r>
              <a:rPr lang="en-US" sz="900" b="1" dirty="0">
                <a:solidFill>
                  <a:schemeClr val="tx1"/>
                </a:solidFill>
                <a:latin typeface="+mn-lt"/>
              </a:rPr>
              <a:t>$52,704,000</a:t>
            </a:r>
          </a:p>
        </p:txBody>
      </p:sp>
      <p:sp>
        <p:nvSpPr>
          <p:cNvPr id="141" name="TextBox 140"/>
          <p:cNvSpPr txBox="1"/>
          <p:nvPr/>
        </p:nvSpPr>
        <p:spPr>
          <a:xfrm>
            <a:off x="7571581" y="5082646"/>
            <a:ext cx="1227336" cy="230832"/>
          </a:xfrm>
          <a:prstGeom prst="rect">
            <a:avLst/>
          </a:prstGeom>
          <a:noFill/>
          <a:ln w="12700">
            <a:noFill/>
          </a:ln>
        </p:spPr>
        <p:txBody>
          <a:bodyPr wrap="square" rtlCol="0">
            <a:spAutoFit/>
          </a:bodyPr>
          <a:lstStyle/>
          <a:p>
            <a:pPr algn="ctr">
              <a:spcBef>
                <a:spcPts val="0"/>
              </a:spcBef>
              <a:buNone/>
            </a:pPr>
            <a:r>
              <a:rPr lang="en-US" sz="900" b="1" dirty="0">
                <a:solidFill>
                  <a:schemeClr val="tx1"/>
                </a:solidFill>
                <a:latin typeface="+mn-lt"/>
              </a:rPr>
              <a:t>$38,130,000</a:t>
            </a:r>
          </a:p>
        </p:txBody>
      </p:sp>
      <p:sp>
        <p:nvSpPr>
          <p:cNvPr id="2" name="TextBox 1">
            <a:extLst>
              <a:ext uri="{FF2B5EF4-FFF2-40B4-BE49-F238E27FC236}">
                <a16:creationId xmlns:a16="http://schemas.microsoft.com/office/drawing/2014/main" id="{947013BA-A445-479A-BB1C-373B1F1C6E8A}"/>
              </a:ext>
            </a:extLst>
          </p:cNvPr>
          <p:cNvSpPr txBox="1"/>
          <p:nvPr/>
        </p:nvSpPr>
        <p:spPr>
          <a:xfrm>
            <a:off x="7798486" y="6125586"/>
            <a:ext cx="1219717" cy="423765"/>
          </a:xfrm>
          <a:prstGeom prst="rect">
            <a:avLst/>
          </a:prstGeom>
          <a:noFill/>
        </p:spPr>
        <p:txBody>
          <a:bodyPr wrap="square" rtlCol="0">
            <a:spAutoFit/>
          </a:bodyPr>
          <a:lstStyle/>
          <a:p>
            <a:pPr>
              <a:buNone/>
            </a:pPr>
            <a:r>
              <a:rPr lang="en-US" sz="700" dirty="0">
                <a:solidFill>
                  <a:schemeClr val="tx1"/>
                </a:solidFill>
              </a:rPr>
              <a:t>Costs updated for July 2021 Construction Letting</a:t>
            </a:r>
          </a:p>
        </p:txBody>
      </p:sp>
    </p:spTree>
    <p:extLst>
      <p:ext uri="{BB962C8B-B14F-4D97-AF65-F5344CB8AC3E}">
        <p14:creationId xmlns:p14="http://schemas.microsoft.com/office/powerpoint/2010/main" val="36548630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Alternatives</a:t>
            </a:r>
          </a:p>
        </p:txBody>
      </p:sp>
      <p:sp>
        <p:nvSpPr>
          <p:cNvPr id="67" name="Content Placeholder 3">
            <a:extLst>
              <a:ext uri="{FF2B5EF4-FFF2-40B4-BE49-F238E27FC236}">
                <a16:creationId xmlns:a16="http://schemas.microsoft.com/office/drawing/2014/main" id="{D21D7FD6-92B1-4E36-958C-9970CF6C04A8}"/>
              </a:ext>
            </a:extLst>
          </p:cNvPr>
          <p:cNvSpPr>
            <a:spLocks noGrp="1"/>
          </p:cNvSpPr>
          <p:nvPr>
            <p:ph idx="1"/>
          </p:nvPr>
        </p:nvSpPr>
        <p:spPr>
          <a:xfrm>
            <a:off x="457200" y="936025"/>
            <a:ext cx="8229600" cy="6033186"/>
          </a:xfrm>
        </p:spPr>
        <p:txBody>
          <a:bodyPr>
            <a:normAutofit/>
          </a:bodyPr>
          <a:lstStyle/>
          <a:p>
            <a:r>
              <a:rPr lang="en-US" dirty="0">
                <a:solidFill>
                  <a:srgbClr val="00529B"/>
                </a:solidFill>
                <a:latin typeface="Franklin Gothic Medium Cond" panose="020B0606030402020204" pitchFamily="34" charset="0"/>
              </a:rPr>
              <a:t>Previous alternatives focused mainly on keeping bridge in place or using in-kind materials for rehabilitation, or an entirely new alignment</a:t>
            </a:r>
          </a:p>
          <a:p>
            <a:r>
              <a:rPr lang="en-US" dirty="0">
                <a:solidFill>
                  <a:srgbClr val="00529B"/>
                </a:solidFill>
                <a:latin typeface="Franklin Gothic Medium Cond" panose="020B0606030402020204" pitchFamily="34" charset="0"/>
              </a:rPr>
              <a:t>Rehabilitation might still be an adverse effect to the bridge due to the high level of deterioration of all elements</a:t>
            </a:r>
          </a:p>
          <a:p>
            <a:r>
              <a:rPr lang="en-US" dirty="0">
                <a:solidFill>
                  <a:srgbClr val="00529B"/>
                </a:solidFill>
                <a:latin typeface="Franklin Gothic Medium Cond" panose="020B0606030402020204" pitchFamily="34" charset="0"/>
              </a:rPr>
              <a:t>ODOT does not have the funding for the extensive work that would be required for rehabilitation or a new alignment of the roadway</a:t>
            </a:r>
          </a:p>
          <a:p>
            <a:r>
              <a:rPr lang="en-US" dirty="0">
                <a:solidFill>
                  <a:srgbClr val="00529B"/>
                </a:solidFill>
                <a:latin typeface="Franklin Gothic Medium Cond" panose="020B0606030402020204" pitchFamily="34" charset="0"/>
              </a:rPr>
              <a:t>Rehabilitation to Secretary of the Interior (SOI) Standards would only extend bridge design life by 15 years, at which time structural condition would again need to be addressed</a:t>
            </a:r>
          </a:p>
          <a:p>
            <a:pPr marL="0" indent="0">
              <a:buNone/>
            </a:pPr>
            <a:r>
              <a:rPr lang="en-US" dirty="0">
                <a:solidFill>
                  <a:srgbClr val="00C4B6"/>
                </a:solidFill>
                <a:latin typeface="Franklin Gothic Medium Cond" panose="020B0606030402020204" pitchFamily="34" charset="0"/>
              </a:rPr>
              <a:t>	</a:t>
            </a:r>
            <a:endParaRPr lang="en-US" dirty="0">
              <a:solidFill>
                <a:srgbClr val="00529B"/>
              </a:solidFill>
              <a:latin typeface="Franklin Gothic Medium Cond" panose="020B0606030402020204" pitchFamily="34" charset="0"/>
            </a:endParaRPr>
          </a:p>
        </p:txBody>
      </p:sp>
      <p:pic>
        <p:nvPicPr>
          <p:cNvPr id="4" name="Picture 3">
            <a:extLst>
              <a:ext uri="{FF2B5EF4-FFF2-40B4-BE49-F238E27FC236}">
                <a16:creationId xmlns:a16="http://schemas.microsoft.com/office/drawing/2014/main" id="{18E16F1B-D1E9-485C-9AB0-D7FA863B284C}"/>
              </a:ext>
            </a:extLst>
          </p:cNvPr>
          <p:cNvPicPr/>
          <p:nvPr/>
        </p:nvPicPr>
        <p:blipFill rotWithShape="1">
          <a:blip r:embed="rId2" cstate="print">
            <a:extLst>
              <a:ext uri="{28A0092B-C50C-407E-A947-70E740481C1C}">
                <a14:useLocalDpi xmlns:a14="http://schemas.microsoft.com/office/drawing/2010/main" val="0"/>
              </a:ext>
            </a:extLst>
          </a:blip>
          <a:srcRect l="6481" t="33951" r="6173" b="36975"/>
          <a:stretch/>
        </p:blipFill>
        <p:spPr bwMode="auto">
          <a:xfrm>
            <a:off x="7109926" y="6158555"/>
            <a:ext cx="1807267" cy="601474"/>
          </a:xfrm>
          <a:prstGeom prst="rect">
            <a:avLst/>
          </a:prstGeom>
          <a:ln>
            <a:noFill/>
          </a:ln>
          <a:extLst>
            <a:ext uri="{53640926-AAD7-44D8-BBD7-CCE9431645EC}">
              <a14:shadowObscured xmlns:a14="http://schemas.microsoft.com/office/drawing/2010/main"/>
            </a:ext>
          </a:extLst>
        </p:spPr>
      </p:pic>
      <p:pic>
        <p:nvPicPr>
          <p:cNvPr id="5" name="Picture 2" descr="\\Aus01\Redirects$\awest\Desktop\New folder\CP&amp;Y2 color.png">
            <a:extLst>
              <a:ext uri="{FF2B5EF4-FFF2-40B4-BE49-F238E27FC236}">
                <a16:creationId xmlns:a16="http://schemas.microsoft.com/office/drawing/2014/main" id="{C6A4AAE6-430D-4D8A-9276-046A80A502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3045" y="6374132"/>
            <a:ext cx="812128" cy="296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05200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F929F9-56BF-4F1C-8CF7-3A729F2EFDB2}"/>
              </a:ext>
            </a:extLst>
          </p:cNvPr>
          <p:cNvSpPr>
            <a:spLocks noGrp="1"/>
          </p:cNvSpPr>
          <p:nvPr>
            <p:ph type="title"/>
          </p:nvPr>
        </p:nvSpPr>
        <p:spPr/>
        <p:txBody>
          <a:bodyPr/>
          <a:lstStyle/>
          <a:p>
            <a:r>
              <a:rPr lang="en-US" dirty="0"/>
              <a:t>BUILD Grant Application Process</a:t>
            </a:r>
          </a:p>
        </p:txBody>
      </p:sp>
      <p:sp>
        <p:nvSpPr>
          <p:cNvPr id="4" name="Content Placeholder 3">
            <a:extLst>
              <a:ext uri="{FF2B5EF4-FFF2-40B4-BE49-F238E27FC236}">
                <a16:creationId xmlns:a16="http://schemas.microsoft.com/office/drawing/2014/main" id="{A78DF54A-CB7E-46FF-AC89-1F18ED6176F8}"/>
              </a:ext>
            </a:extLst>
          </p:cNvPr>
          <p:cNvSpPr>
            <a:spLocks noGrp="1"/>
          </p:cNvSpPr>
          <p:nvPr>
            <p:ph idx="1"/>
          </p:nvPr>
        </p:nvSpPr>
        <p:spPr/>
        <p:txBody>
          <a:bodyPr/>
          <a:lstStyle/>
          <a:p>
            <a:pPr marL="0" indent="0">
              <a:buNone/>
            </a:pPr>
            <a:endParaRPr lang="en-US" dirty="0">
              <a:solidFill>
                <a:srgbClr val="00529B"/>
              </a:solidFill>
              <a:latin typeface="Franklin Gothic Medium Cond" panose="020B0606030402020204" pitchFamily="34" charset="0"/>
            </a:endParaRPr>
          </a:p>
          <a:p>
            <a:pPr marL="0" indent="0">
              <a:buNone/>
            </a:pPr>
            <a:r>
              <a:rPr lang="en-US" dirty="0">
                <a:solidFill>
                  <a:srgbClr val="00529B"/>
                </a:solidFill>
                <a:latin typeface="Franklin Gothic Medium Cond" panose="020B0606030402020204" pitchFamily="34" charset="0"/>
              </a:rPr>
              <a:t>What is it? </a:t>
            </a:r>
          </a:p>
          <a:p>
            <a:pPr marL="0" indent="0">
              <a:buNone/>
            </a:pPr>
            <a:r>
              <a:rPr lang="en-US" dirty="0">
                <a:solidFill>
                  <a:srgbClr val="00C4B6"/>
                </a:solidFill>
                <a:latin typeface="Franklin Gothic Medium Cond" panose="020B0606030402020204" pitchFamily="34" charset="0"/>
              </a:rPr>
              <a:t>	USDOT </a:t>
            </a:r>
            <a:r>
              <a:rPr lang="en-US" b="1" dirty="0">
                <a:solidFill>
                  <a:srgbClr val="00C4B6"/>
                </a:solidFill>
                <a:latin typeface="Franklin Gothic Medium Cond" panose="020B0606030402020204" pitchFamily="34" charset="0"/>
              </a:rPr>
              <a:t>B</a:t>
            </a:r>
            <a:r>
              <a:rPr lang="en-US" dirty="0">
                <a:solidFill>
                  <a:srgbClr val="00C4B6"/>
                </a:solidFill>
                <a:latin typeface="Franklin Gothic Medium Cond" panose="020B0606030402020204" pitchFamily="34" charset="0"/>
              </a:rPr>
              <a:t>etter </a:t>
            </a:r>
            <a:r>
              <a:rPr lang="en-US" b="1" dirty="0">
                <a:solidFill>
                  <a:srgbClr val="00C4B6"/>
                </a:solidFill>
                <a:latin typeface="Franklin Gothic Medium Cond" panose="020B0606030402020204" pitchFamily="34" charset="0"/>
              </a:rPr>
              <a:t>U</a:t>
            </a:r>
            <a:r>
              <a:rPr lang="en-US" dirty="0">
                <a:solidFill>
                  <a:srgbClr val="00C4B6"/>
                </a:solidFill>
                <a:latin typeface="Franklin Gothic Medium Cond" panose="020B0606030402020204" pitchFamily="34" charset="0"/>
              </a:rPr>
              <a:t>tilizing </a:t>
            </a:r>
            <a:r>
              <a:rPr lang="en-US" b="1" dirty="0">
                <a:solidFill>
                  <a:srgbClr val="00C4B6"/>
                </a:solidFill>
                <a:latin typeface="Franklin Gothic Medium Cond" panose="020B0606030402020204" pitchFamily="34" charset="0"/>
              </a:rPr>
              <a:t>I</a:t>
            </a:r>
            <a:r>
              <a:rPr lang="en-US" dirty="0">
                <a:solidFill>
                  <a:srgbClr val="00C4B6"/>
                </a:solidFill>
                <a:latin typeface="Franklin Gothic Medium Cond" panose="020B0606030402020204" pitchFamily="34" charset="0"/>
              </a:rPr>
              <a:t>nvestments to </a:t>
            </a:r>
            <a:r>
              <a:rPr lang="en-US" b="1" dirty="0">
                <a:solidFill>
                  <a:srgbClr val="00C4B6"/>
                </a:solidFill>
                <a:latin typeface="Franklin Gothic Medium Cond" panose="020B0606030402020204" pitchFamily="34" charset="0"/>
              </a:rPr>
              <a:t>L</a:t>
            </a:r>
            <a:r>
              <a:rPr lang="en-US" dirty="0">
                <a:solidFill>
                  <a:srgbClr val="00C4B6"/>
                </a:solidFill>
                <a:latin typeface="Franklin Gothic Medium Cond" panose="020B0606030402020204" pitchFamily="34" charset="0"/>
              </a:rPr>
              <a:t>everage  	</a:t>
            </a:r>
            <a:r>
              <a:rPr lang="en-US" b="1" dirty="0">
                <a:solidFill>
                  <a:srgbClr val="00C4B6"/>
                </a:solidFill>
                <a:latin typeface="Franklin Gothic Medium Cond" panose="020B0606030402020204" pitchFamily="34" charset="0"/>
              </a:rPr>
              <a:t>D</a:t>
            </a:r>
            <a:r>
              <a:rPr lang="en-US" dirty="0">
                <a:solidFill>
                  <a:srgbClr val="00C4B6"/>
                </a:solidFill>
                <a:latin typeface="Franklin Gothic Medium Cond" panose="020B0606030402020204" pitchFamily="34" charset="0"/>
              </a:rPr>
              <a:t>evelopment (</a:t>
            </a:r>
            <a:r>
              <a:rPr lang="en-US" b="1" dirty="0">
                <a:solidFill>
                  <a:srgbClr val="00C4B6"/>
                </a:solidFill>
                <a:latin typeface="Franklin Gothic Medium Cond" panose="020B0606030402020204" pitchFamily="34" charset="0"/>
              </a:rPr>
              <a:t>BUILD</a:t>
            </a:r>
            <a:r>
              <a:rPr lang="en-US" dirty="0">
                <a:solidFill>
                  <a:srgbClr val="00C4B6"/>
                </a:solidFill>
                <a:latin typeface="Franklin Gothic Medium Cond" panose="020B0606030402020204" pitchFamily="34" charset="0"/>
              </a:rPr>
              <a:t>) Grant</a:t>
            </a:r>
          </a:p>
          <a:p>
            <a:pPr marL="0" indent="0">
              <a:buNone/>
            </a:pPr>
            <a:endParaRPr lang="en-US" dirty="0">
              <a:solidFill>
                <a:srgbClr val="00C4B6"/>
              </a:solidFill>
              <a:latin typeface="Franklin Gothic Medium Cond" panose="020B0606030402020204" pitchFamily="34" charset="0"/>
            </a:endParaRPr>
          </a:p>
          <a:p>
            <a:pPr marL="0" indent="0">
              <a:buNone/>
            </a:pPr>
            <a:r>
              <a:rPr lang="en-US" dirty="0">
                <a:solidFill>
                  <a:srgbClr val="00529B"/>
                </a:solidFill>
                <a:latin typeface="Franklin Gothic Medium Cond" panose="020B0606030402020204" pitchFamily="34" charset="0"/>
              </a:rPr>
              <a:t>This grant “…provides a unique opportunity for the DOT to invest in road, rail, transit and port projects that promise to achieve national objectives…to fund projects that have a significant local or regional impact”. </a:t>
            </a:r>
          </a:p>
        </p:txBody>
      </p:sp>
      <p:pic>
        <p:nvPicPr>
          <p:cNvPr id="5" name="Picture 4">
            <a:extLst>
              <a:ext uri="{FF2B5EF4-FFF2-40B4-BE49-F238E27FC236}">
                <a16:creationId xmlns:a16="http://schemas.microsoft.com/office/drawing/2014/main" id="{262AFF30-DA1F-416A-9D90-0B77668E28E0}"/>
              </a:ext>
            </a:extLst>
          </p:cNvPr>
          <p:cNvPicPr/>
          <p:nvPr/>
        </p:nvPicPr>
        <p:blipFill rotWithShape="1">
          <a:blip r:embed="rId2" cstate="print">
            <a:extLst>
              <a:ext uri="{28A0092B-C50C-407E-A947-70E740481C1C}">
                <a14:useLocalDpi xmlns:a14="http://schemas.microsoft.com/office/drawing/2010/main" val="0"/>
              </a:ext>
            </a:extLst>
          </a:blip>
          <a:srcRect l="6481" t="33951" r="6173" b="36975"/>
          <a:stretch/>
        </p:blipFill>
        <p:spPr bwMode="auto">
          <a:xfrm>
            <a:off x="7109926" y="6158555"/>
            <a:ext cx="1807267" cy="601474"/>
          </a:xfrm>
          <a:prstGeom prst="rect">
            <a:avLst/>
          </a:prstGeom>
          <a:ln>
            <a:noFill/>
          </a:ln>
          <a:extLst>
            <a:ext uri="{53640926-AAD7-44D8-BBD7-CCE9431645EC}">
              <a14:shadowObscured xmlns:a14="http://schemas.microsoft.com/office/drawing/2010/main"/>
            </a:ext>
          </a:extLst>
        </p:spPr>
      </p:pic>
      <p:pic>
        <p:nvPicPr>
          <p:cNvPr id="6" name="Picture 2" descr="\\Aus01\Redirects$\awest\Desktop\New folder\CP&amp;Y2 color.png">
            <a:extLst>
              <a:ext uri="{FF2B5EF4-FFF2-40B4-BE49-F238E27FC236}">
                <a16:creationId xmlns:a16="http://schemas.microsoft.com/office/drawing/2014/main" id="{31A225AC-6A74-49C1-B2A8-5AB38C6273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3045" y="6374132"/>
            <a:ext cx="812128" cy="296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87995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F929F9-56BF-4F1C-8CF7-3A729F2EFDB2}"/>
              </a:ext>
            </a:extLst>
          </p:cNvPr>
          <p:cNvSpPr>
            <a:spLocks noGrp="1"/>
          </p:cNvSpPr>
          <p:nvPr>
            <p:ph type="title"/>
          </p:nvPr>
        </p:nvSpPr>
        <p:spPr/>
        <p:txBody>
          <a:bodyPr/>
          <a:lstStyle/>
          <a:p>
            <a:r>
              <a:rPr lang="en-US" dirty="0"/>
              <a:t>BUILD Grant Application Process</a:t>
            </a:r>
          </a:p>
        </p:txBody>
      </p:sp>
      <p:sp>
        <p:nvSpPr>
          <p:cNvPr id="4" name="Content Placeholder 3">
            <a:extLst>
              <a:ext uri="{FF2B5EF4-FFF2-40B4-BE49-F238E27FC236}">
                <a16:creationId xmlns:a16="http://schemas.microsoft.com/office/drawing/2014/main" id="{A78DF54A-CB7E-46FF-AC89-1F18ED6176F8}"/>
              </a:ext>
            </a:extLst>
          </p:cNvPr>
          <p:cNvSpPr>
            <a:spLocks noGrp="1"/>
          </p:cNvSpPr>
          <p:nvPr>
            <p:ph idx="1"/>
          </p:nvPr>
        </p:nvSpPr>
        <p:spPr/>
        <p:txBody>
          <a:bodyPr>
            <a:normAutofit fontScale="92500" lnSpcReduction="10000"/>
          </a:bodyPr>
          <a:lstStyle/>
          <a:p>
            <a:r>
              <a:rPr lang="en-US" dirty="0">
                <a:solidFill>
                  <a:srgbClr val="00529B"/>
                </a:solidFill>
                <a:latin typeface="Franklin Gothic Medium" panose="020B0603020102020204" pitchFamily="34" charset="0"/>
              </a:rPr>
              <a:t>To apply, ODOT was required to submit a single project and single alternative for review by the selection committee (application submitted May 18, 2020)</a:t>
            </a:r>
          </a:p>
          <a:p>
            <a:endParaRPr lang="en-US" dirty="0">
              <a:solidFill>
                <a:srgbClr val="00529B"/>
              </a:solidFill>
              <a:latin typeface="Franklin Gothic Medium" panose="020B0603020102020204" pitchFamily="34" charset="0"/>
            </a:endParaRPr>
          </a:p>
          <a:p>
            <a:r>
              <a:rPr lang="en-US" dirty="0">
                <a:solidFill>
                  <a:srgbClr val="00529B"/>
                </a:solidFill>
                <a:latin typeface="Franklin Gothic Medium" panose="020B0603020102020204" pitchFamily="34" charset="0"/>
              </a:rPr>
              <a:t>The alternative submitted is strictly for purpose of the grant application and DOES NOT pre-determine project outcome</a:t>
            </a:r>
          </a:p>
          <a:p>
            <a:endParaRPr lang="en-US" dirty="0">
              <a:solidFill>
                <a:srgbClr val="00529B"/>
              </a:solidFill>
              <a:latin typeface="Franklin Gothic Medium" panose="020B0603020102020204" pitchFamily="34" charset="0"/>
            </a:endParaRPr>
          </a:p>
          <a:p>
            <a:r>
              <a:rPr lang="en-US" i="1" dirty="0">
                <a:solidFill>
                  <a:srgbClr val="00529B"/>
                </a:solidFill>
                <a:latin typeface="Franklin Gothic Medium" panose="020B0603020102020204" pitchFamily="34" charset="0"/>
              </a:rPr>
              <a:t>ODOT and FHWA will still follow the Section 106, National Environmental Policy Act (NEPA), and Section 4(f) processes for the project</a:t>
            </a:r>
            <a:r>
              <a:rPr lang="en-US" dirty="0">
                <a:solidFill>
                  <a:srgbClr val="00529B"/>
                </a:solidFill>
                <a:latin typeface="Franklin Gothic Medium" panose="020B0603020102020204" pitchFamily="34" charset="0"/>
              </a:rPr>
              <a:t>.</a:t>
            </a:r>
          </a:p>
          <a:p>
            <a:pPr marL="0" indent="0">
              <a:buNone/>
            </a:pPr>
            <a:r>
              <a:rPr lang="en-US" dirty="0">
                <a:solidFill>
                  <a:srgbClr val="00529B"/>
                </a:solidFill>
                <a:latin typeface="Franklin Gothic Medium" panose="020B0603020102020204" pitchFamily="34" charset="0"/>
              </a:rPr>
              <a:t>	</a:t>
            </a:r>
          </a:p>
          <a:p>
            <a:r>
              <a:rPr lang="en-US" dirty="0">
                <a:solidFill>
                  <a:srgbClr val="00529B"/>
                </a:solidFill>
                <a:latin typeface="Franklin Gothic Medium" panose="020B0603020102020204" pitchFamily="34" charset="0"/>
              </a:rPr>
              <a:t>Application Window Closes July 25, 2020</a:t>
            </a:r>
          </a:p>
        </p:txBody>
      </p:sp>
      <p:pic>
        <p:nvPicPr>
          <p:cNvPr id="5" name="Picture 4">
            <a:extLst>
              <a:ext uri="{FF2B5EF4-FFF2-40B4-BE49-F238E27FC236}">
                <a16:creationId xmlns:a16="http://schemas.microsoft.com/office/drawing/2014/main" id="{F97D162F-A99C-4059-BB95-3CC81815BFE4}"/>
              </a:ext>
            </a:extLst>
          </p:cNvPr>
          <p:cNvPicPr/>
          <p:nvPr/>
        </p:nvPicPr>
        <p:blipFill rotWithShape="1">
          <a:blip r:embed="rId2" cstate="print">
            <a:extLst>
              <a:ext uri="{28A0092B-C50C-407E-A947-70E740481C1C}">
                <a14:useLocalDpi xmlns:a14="http://schemas.microsoft.com/office/drawing/2010/main" val="0"/>
              </a:ext>
            </a:extLst>
          </a:blip>
          <a:srcRect l="6481" t="33951" r="6173" b="36975"/>
          <a:stretch/>
        </p:blipFill>
        <p:spPr bwMode="auto">
          <a:xfrm>
            <a:off x="7109926" y="6158555"/>
            <a:ext cx="1807267" cy="601474"/>
          </a:xfrm>
          <a:prstGeom prst="rect">
            <a:avLst/>
          </a:prstGeom>
          <a:ln>
            <a:noFill/>
          </a:ln>
          <a:extLst>
            <a:ext uri="{53640926-AAD7-44D8-BBD7-CCE9431645EC}">
              <a14:shadowObscured xmlns:a14="http://schemas.microsoft.com/office/drawing/2010/main"/>
            </a:ext>
          </a:extLst>
        </p:spPr>
      </p:pic>
      <p:pic>
        <p:nvPicPr>
          <p:cNvPr id="6" name="Picture 2" descr="\\Aus01\Redirects$\awest\Desktop\New folder\CP&amp;Y2 color.png">
            <a:extLst>
              <a:ext uri="{FF2B5EF4-FFF2-40B4-BE49-F238E27FC236}">
                <a16:creationId xmlns:a16="http://schemas.microsoft.com/office/drawing/2014/main" id="{6746D71D-C8EC-4802-9190-B02801AF434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3045" y="6374132"/>
            <a:ext cx="812128" cy="296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50381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38908" y="800100"/>
            <a:ext cx="7947891" cy="5326063"/>
          </a:xfrm>
        </p:spPr>
        <p:txBody>
          <a:bodyPr>
            <a:normAutofit/>
          </a:bodyPr>
          <a:lstStyle/>
          <a:p>
            <a:endParaRPr lang="en-US" sz="2400" u="sng" dirty="0">
              <a:solidFill>
                <a:srgbClr val="00529B"/>
              </a:solidFill>
              <a:latin typeface="Franklin Gothic Medium" panose="020B0603020102020204" pitchFamily="34" charset="0"/>
            </a:endParaRPr>
          </a:p>
          <a:p>
            <a:pPr marL="0" indent="0">
              <a:buNone/>
            </a:pPr>
            <a:r>
              <a:rPr lang="en-US" sz="2400" u="sng" dirty="0">
                <a:solidFill>
                  <a:srgbClr val="00529B"/>
                </a:solidFill>
                <a:latin typeface="Franklin Gothic Medium" panose="020B0603020102020204" pitchFamily="34" charset="0"/>
              </a:rPr>
              <a:t>Alternative C: Option 5 (also noted as Alt 3 in grant)</a:t>
            </a:r>
            <a:r>
              <a:rPr lang="en-US" sz="2400" dirty="0">
                <a:solidFill>
                  <a:srgbClr val="00529B"/>
                </a:solidFill>
                <a:latin typeface="Franklin Gothic Medium" panose="020B0603020102020204" pitchFamily="34" charset="0"/>
              </a:rPr>
              <a:t>:</a:t>
            </a:r>
          </a:p>
          <a:p>
            <a:pPr marL="0" indent="0">
              <a:buNone/>
            </a:pPr>
            <a:endParaRPr lang="en-US" sz="2400" dirty="0">
              <a:solidFill>
                <a:srgbClr val="00529B"/>
              </a:solidFill>
              <a:latin typeface="Franklin Gothic Medium" panose="020B0603020102020204" pitchFamily="34" charset="0"/>
            </a:endParaRPr>
          </a:p>
          <a:p>
            <a:pPr lvl="1"/>
            <a:r>
              <a:rPr lang="en-US" dirty="0">
                <a:solidFill>
                  <a:srgbClr val="00529B"/>
                </a:solidFill>
                <a:latin typeface="Franklin Gothic Medium" panose="020B0603020102020204" pitchFamily="34" charset="0"/>
              </a:rPr>
              <a:t>Construct a new multi-beam superstructure and attach historic truss panels to it</a:t>
            </a:r>
          </a:p>
          <a:p>
            <a:pPr marL="457200" lvl="1" indent="0">
              <a:buNone/>
            </a:pPr>
            <a:endParaRPr lang="en-US" dirty="0">
              <a:solidFill>
                <a:srgbClr val="00529B"/>
              </a:solidFill>
              <a:latin typeface="Franklin Gothic Medium" panose="020B0603020102020204" pitchFamily="34" charset="0"/>
            </a:endParaRPr>
          </a:p>
          <a:p>
            <a:pPr lvl="1"/>
            <a:r>
              <a:rPr lang="en-US" dirty="0">
                <a:solidFill>
                  <a:srgbClr val="00529B"/>
                </a:solidFill>
                <a:latin typeface="Franklin Gothic Medium" panose="020B0603020102020204" pitchFamily="34" charset="0"/>
              </a:rPr>
              <a:t>Widen to 28 ft. clear roadway width </a:t>
            </a:r>
          </a:p>
          <a:p>
            <a:pPr marL="457200" lvl="1" indent="0">
              <a:buNone/>
            </a:pPr>
            <a:endParaRPr lang="en-US" dirty="0">
              <a:solidFill>
                <a:srgbClr val="00529B"/>
              </a:solidFill>
              <a:latin typeface="Franklin Gothic Medium" panose="020B0603020102020204" pitchFamily="34" charset="0"/>
            </a:endParaRPr>
          </a:p>
          <a:p>
            <a:pPr lvl="1"/>
            <a:r>
              <a:rPr lang="en-US" dirty="0">
                <a:solidFill>
                  <a:srgbClr val="00529B"/>
                </a:solidFill>
                <a:latin typeface="Franklin Gothic Medium" panose="020B0603020102020204" pitchFamily="34" charset="0"/>
              </a:rPr>
              <a:t>Extends design life to 75 years</a:t>
            </a:r>
          </a:p>
          <a:p>
            <a:pPr marL="457200" lvl="1" indent="0">
              <a:buNone/>
            </a:pPr>
            <a:endParaRPr lang="en-US" dirty="0">
              <a:solidFill>
                <a:srgbClr val="00529B"/>
              </a:solidFill>
              <a:latin typeface="Franklin Gothic Medium" panose="020B0603020102020204" pitchFamily="34" charset="0"/>
            </a:endParaRPr>
          </a:p>
          <a:p>
            <a:pPr lvl="1"/>
            <a:r>
              <a:rPr lang="en-US" dirty="0">
                <a:solidFill>
                  <a:srgbClr val="00529B"/>
                </a:solidFill>
                <a:latin typeface="Franklin Gothic Medium" panose="020B0603020102020204" pitchFamily="34" charset="0"/>
              </a:rPr>
              <a:t>Construction Cost (estimate): $26,050,000</a:t>
            </a:r>
          </a:p>
          <a:p>
            <a:pPr marL="457200" lvl="1" indent="0">
              <a:buNone/>
            </a:pPr>
            <a:endParaRPr lang="en-US" dirty="0">
              <a:solidFill>
                <a:srgbClr val="00529B"/>
              </a:solidFill>
              <a:latin typeface="Franklin Gothic Medium" panose="020B0603020102020204" pitchFamily="34" charset="0"/>
            </a:endParaRPr>
          </a:p>
          <a:p>
            <a:pPr marL="457200" lvl="1" indent="0">
              <a:buNone/>
            </a:pPr>
            <a:endParaRPr lang="en-US" dirty="0">
              <a:solidFill>
                <a:srgbClr val="00529B"/>
              </a:solidFill>
              <a:latin typeface="Franklin Gothic Medium" panose="020B0603020102020204" pitchFamily="34" charset="0"/>
            </a:endParaRPr>
          </a:p>
        </p:txBody>
      </p:sp>
      <p:sp>
        <p:nvSpPr>
          <p:cNvPr id="3" name="Title 2"/>
          <p:cNvSpPr>
            <a:spLocks noGrp="1"/>
          </p:cNvSpPr>
          <p:nvPr>
            <p:ph type="title"/>
          </p:nvPr>
        </p:nvSpPr>
        <p:spPr/>
        <p:txBody>
          <a:bodyPr/>
          <a:lstStyle/>
          <a:p>
            <a:r>
              <a:rPr lang="en-US" dirty="0"/>
              <a:t>Alternative Currently Being Considered</a:t>
            </a:r>
          </a:p>
        </p:txBody>
      </p:sp>
      <p:pic>
        <p:nvPicPr>
          <p:cNvPr id="4" name="Picture 3">
            <a:extLst>
              <a:ext uri="{FF2B5EF4-FFF2-40B4-BE49-F238E27FC236}">
                <a16:creationId xmlns:a16="http://schemas.microsoft.com/office/drawing/2014/main" id="{E310E163-0692-4E43-9A45-82FDCE3FDDE4}"/>
              </a:ext>
            </a:extLst>
          </p:cNvPr>
          <p:cNvPicPr/>
          <p:nvPr/>
        </p:nvPicPr>
        <p:blipFill rotWithShape="1">
          <a:blip r:embed="rId3" cstate="print">
            <a:extLst>
              <a:ext uri="{28A0092B-C50C-407E-A947-70E740481C1C}">
                <a14:useLocalDpi xmlns:a14="http://schemas.microsoft.com/office/drawing/2010/main" val="0"/>
              </a:ext>
            </a:extLst>
          </a:blip>
          <a:srcRect l="6481" t="33951" r="6173" b="36975"/>
          <a:stretch/>
        </p:blipFill>
        <p:spPr bwMode="auto">
          <a:xfrm>
            <a:off x="7109926" y="6158555"/>
            <a:ext cx="1807267" cy="601474"/>
          </a:xfrm>
          <a:prstGeom prst="rect">
            <a:avLst/>
          </a:prstGeom>
          <a:ln>
            <a:noFill/>
          </a:ln>
          <a:extLst>
            <a:ext uri="{53640926-AAD7-44D8-BBD7-CCE9431645EC}">
              <a14:shadowObscured xmlns:a14="http://schemas.microsoft.com/office/drawing/2010/main"/>
            </a:ext>
          </a:extLst>
        </p:spPr>
      </p:pic>
      <p:pic>
        <p:nvPicPr>
          <p:cNvPr id="5" name="Picture 2" descr="\\Aus01\Redirects$\awest\Desktop\New folder\CP&amp;Y2 color.png">
            <a:extLst>
              <a:ext uri="{FF2B5EF4-FFF2-40B4-BE49-F238E27FC236}">
                <a16:creationId xmlns:a16="http://schemas.microsoft.com/office/drawing/2014/main" id="{16944916-EAC4-4CF9-868B-FD7284D0D37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3045" y="6374132"/>
            <a:ext cx="812128" cy="296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04264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9349" y="832492"/>
            <a:ext cx="8723869" cy="5326063"/>
          </a:xfrm>
        </p:spPr>
        <p:txBody>
          <a:bodyPr>
            <a:normAutofit/>
          </a:bodyPr>
          <a:lstStyle/>
          <a:p>
            <a:pPr marL="0" indent="0">
              <a:buNone/>
            </a:pPr>
            <a:r>
              <a:rPr lang="en-US" dirty="0">
                <a:solidFill>
                  <a:srgbClr val="00529B"/>
                </a:solidFill>
                <a:effectLst>
                  <a:glow rad="63500">
                    <a:schemeClr val="accent1">
                      <a:satMod val="175000"/>
                      <a:alpha val="40000"/>
                    </a:schemeClr>
                  </a:glow>
                  <a:outerShdw blurRad="50800" dist="38100" dir="8100000" algn="tr" rotWithShape="0">
                    <a:prstClr val="black">
                      <a:alpha val="40000"/>
                    </a:prstClr>
                  </a:outerShdw>
                </a:effectLst>
                <a:latin typeface="Franklin Gothic Medium" panose="020B0603020102020204" pitchFamily="34" charset="0"/>
              </a:rPr>
              <a:t>Why 28 ft.? </a:t>
            </a:r>
          </a:p>
          <a:p>
            <a:pPr marL="0" indent="0">
              <a:buNone/>
            </a:pPr>
            <a:endParaRPr lang="en-US" sz="2400" dirty="0">
              <a:solidFill>
                <a:srgbClr val="00529B"/>
              </a:solidFill>
              <a:latin typeface="Franklin Gothic Medium" panose="020B0603020102020204" pitchFamily="34" charset="0"/>
            </a:endParaRPr>
          </a:p>
          <a:p>
            <a:pPr lvl="1">
              <a:buFont typeface="Wingdings" panose="05000000000000000000" pitchFamily="2" charset="2"/>
              <a:buChar char="§"/>
            </a:pPr>
            <a:r>
              <a:rPr lang="en-US" dirty="0">
                <a:solidFill>
                  <a:srgbClr val="00529B"/>
                </a:solidFill>
                <a:latin typeface="Franklin Gothic Medium" panose="020B0603020102020204" pitchFamily="34" charset="0"/>
              </a:rPr>
              <a:t>AASHTO Guidelines are 36-ft. width for this type of roadway, so this would require a design exception</a:t>
            </a:r>
          </a:p>
          <a:p>
            <a:pPr marL="457200" lvl="1" indent="0">
              <a:buNone/>
            </a:pPr>
            <a:endParaRPr lang="en-US" dirty="0">
              <a:solidFill>
                <a:srgbClr val="00529B"/>
              </a:solidFill>
              <a:latin typeface="Franklin Gothic Medium" panose="020B0603020102020204" pitchFamily="34" charset="0"/>
            </a:endParaRPr>
          </a:p>
          <a:p>
            <a:pPr lvl="1">
              <a:buFont typeface="Wingdings" panose="05000000000000000000" pitchFamily="2" charset="2"/>
              <a:buChar char="§"/>
            </a:pPr>
            <a:r>
              <a:rPr lang="en-US" dirty="0">
                <a:solidFill>
                  <a:srgbClr val="00529B"/>
                </a:solidFill>
                <a:latin typeface="Franklin Gothic Medium" panose="020B0603020102020204" pitchFamily="34" charset="0"/>
              </a:rPr>
              <a:t>Trucks routinely damage the trusses because of current 24-ft. width, so this would offer a cushion to protect the structure for future use</a:t>
            </a:r>
          </a:p>
          <a:p>
            <a:pPr marL="457200" lvl="1" indent="0">
              <a:buNone/>
            </a:pPr>
            <a:endParaRPr lang="en-US" dirty="0">
              <a:solidFill>
                <a:srgbClr val="00529B"/>
              </a:solidFill>
              <a:latin typeface="Franklin Gothic Medium" panose="020B0603020102020204" pitchFamily="34" charset="0"/>
            </a:endParaRPr>
          </a:p>
          <a:p>
            <a:pPr lvl="1">
              <a:buFont typeface="Wingdings" panose="05000000000000000000" pitchFamily="2" charset="2"/>
              <a:buChar char="§"/>
            </a:pPr>
            <a:r>
              <a:rPr lang="en-US" dirty="0">
                <a:solidFill>
                  <a:srgbClr val="00529B"/>
                </a:solidFill>
                <a:latin typeface="Franklin Gothic Medium" panose="020B0603020102020204" pitchFamily="34" charset="0"/>
              </a:rPr>
              <a:t>Maintains the feel of the roadway while doing so</a:t>
            </a:r>
          </a:p>
          <a:p>
            <a:pPr marL="457200" lvl="1" indent="0">
              <a:buNone/>
            </a:pPr>
            <a:endParaRPr lang="en-US" dirty="0">
              <a:solidFill>
                <a:srgbClr val="00529B"/>
              </a:solidFill>
              <a:latin typeface="Franklin Gothic Medium" panose="020B0603020102020204" pitchFamily="34" charset="0"/>
            </a:endParaRPr>
          </a:p>
          <a:p>
            <a:pPr lvl="1">
              <a:buFont typeface="Wingdings" panose="05000000000000000000" pitchFamily="2" charset="2"/>
              <a:buChar char="§"/>
            </a:pPr>
            <a:r>
              <a:rPr lang="en-US" dirty="0">
                <a:solidFill>
                  <a:srgbClr val="00529B"/>
                </a:solidFill>
                <a:latin typeface="Franklin Gothic Medium" panose="020B0603020102020204" pitchFamily="34" charset="0"/>
              </a:rPr>
              <a:t>Allows for original piers to be preserved </a:t>
            </a:r>
          </a:p>
          <a:p>
            <a:pPr marL="457200" lvl="1" indent="0">
              <a:buNone/>
            </a:pPr>
            <a:endParaRPr lang="en-US" dirty="0">
              <a:solidFill>
                <a:srgbClr val="00529B"/>
              </a:solidFill>
              <a:latin typeface="Franklin Gothic Medium" panose="020B0603020102020204" pitchFamily="34" charset="0"/>
            </a:endParaRPr>
          </a:p>
          <a:p>
            <a:pPr marL="457200" lvl="1" indent="0">
              <a:buNone/>
            </a:pPr>
            <a:endParaRPr lang="en-US" dirty="0">
              <a:solidFill>
                <a:srgbClr val="00529B"/>
              </a:solidFill>
              <a:latin typeface="Franklin Gothic Medium" panose="020B0603020102020204" pitchFamily="34" charset="0"/>
            </a:endParaRPr>
          </a:p>
        </p:txBody>
      </p:sp>
      <p:sp>
        <p:nvSpPr>
          <p:cNvPr id="3" name="Title 2"/>
          <p:cNvSpPr>
            <a:spLocks noGrp="1"/>
          </p:cNvSpPr>
          <p:nvPr>
            <p:ph type="title"/>
          </p:nvPr>
        </p:nvSpPr>
        <p:spPr/>
        <p:txBody>
          <a:bodyPr/>
          <a:lstStyle/>
          <a:p>
            <a:r>
              <a:rPr lang="en-US" dirty="0"/>
              <a:t>Alternative Currently Being Considered</a:t>
            </a:r>
          </a:p>
        </p:txBody>
      </p:sp>
      <p:pic>
        <p:nvPicPr>
          <p:cNvPr id="4" name="Picture 3">
            <a:extLst>
              <a:ext uri="{FF2B5EF4-FFF2-40B4-BE49-F238E27FC236}">
                <a16:creationId xmlns:a16="http://schemas.microsoft.com/office/drawing/2014/main" id="{34B8ACAE-F582-46F7-9819-335D26F498CC}"/>
              </a:ext>
            </a:extLst>
          </p:cNvPr>
          <p:cNvPicPr/>
          <p:nvPr/>
        </p:nvPicPr>
        <p:blipFill rotWithShape="1">
          <a:blip r:embed="rId3" cstate="print">
            <a:extLst>
              <a:ext uri="{28A0092B-C50C-407E-A947-70E740481C1C}">
                <a14:useLocalDpi xmlns:a14="http://schemas.microsoft.com/office/drawing/2010/main" val="0"/>
              </a:ext>
            </a:extLst>
          </a:blip>
          <a:srcRect l="6481" t="33951" r="6173" b="36975"/>
          <a:stretch/>
        </p:blipFill>
        <p:spPr bwMode="auto">
          <a:xfrm>
            <a:off x="7109926" y="6158555"/>
            <a:ext cx="1807267" cy="601474"/>
          </a:xfrm>
          <a:prstGeom prst="rect">
            <a:avLst/>
          </a:prstGeom>
          <a:ln>
            <a:noFill/>
          </a:ln>
          <a:extLst>
            <a:ext uri="{53640926-AAD7-44D8-BBD7-CCE9431645EC}">
              <a14:shadowObscured xmlns:a14="http://schemas.microsoft.com/office/drawing/2010/main"/>
            </a:ext>
          </a:extLst>
        </p:spPr>
      </p:pic>
      <p:pic>
        <p:nvPicPr>
          <p:cNvPr id="5" name="Picture 2" descr="\\Aus01\Redirects$\awest\Desktop\New folder\CP&amp;Y2 color.png">
            <a:extLst>
              <a:ext uri="{FF2B5EF4-FFF2-40B4-BE49-F238E27FC236}">
                <a16:creationId xmlns:a16="http://schemas.microsoft.com/office/drawing/2014/main" id="{B43050A6-EEE5-48CA-A8FB-6B763B6C745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3045" y="6374132"/>
            <a:ext cx="812128" cy="296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49031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9A4655C-A8B4-4539-994E-1C9E1DC0CCD0}"/>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b="21553"/>
          <a:stretch/>
        </p:blipFill>
        <p:spPr>
          <a:xfrm>
            <a:off x="1599031" y="685801"/>
            <a:ext cx="5619703" cy="5705151"/>
          </a:xfrm>
          <a:noFill/>
        </p:spPr>
      </p:pic>
      <p:sp>
        <p:nvSpPr>
          <p:cNvPr id="3" name="Title 2">
            <a:extLst>
              <a:ext uri="{FF2B5EF4-FFF2-40B4-BE49-F238E27FC236}">
                <a16:creationId xmlns:a16="http://schemas.microsoft.com/office/drawing/2014/main" id="{B4F929F9-56BF-4F1C-8CF7-3A729F2EFDB2}"/>
              </a:ext>
            </a:extLst>
          </p:cNvPr>
          <p:cNvSpPr>
            <a:spLocks noGrp="1"/>
          </p:cNvSpPr>
          <p:nvPr>
            <p:ph type="title"/>
          </p:nvPr>
        </p:nvSpPr>
        <p:spPr>
          <a:xfrm>
            <a:off x="457200" y="1"/>
            <a:ext cx="8229600" cy="685800"/>
          </a:xfrm>
        </p:spPr>
        <p:txBody>
          <a:bodyPr anchor="b">
            <a:normAutofit/>
          </a:bodyPr>
          <a:lstStyle/>
          <a:p>
            <a:pPr>
              <a:lnSpc>
                <a:spcPct val="90000"/>
              </a:lnSpc>
            </a:pPr>
            <a:r>
              <a:rPr lang="en-US" sz="2000" dirty="0"/>
              <a:t>Proposed Alternative C: Option 5 </a:t>
            </a:r>
            <a:br>
              <a:rPr lang="en-US" sz="2000" dirty="0"/>
            </a:br>
            <a:r>
              <a:rPr lang="en-US" sz="2000" dirty="0"/>
              <a:t>New bridge superstructure with historic truss members and piers</a:t>
            </a:r>
          </a:p>
        </p:txBody>
      </p:sp>
      <p:sp>
        <p:nvSpPr>
          <p:cNvPr id="2" name="Oval 1">
            <a:extLst>
              <a:ext uri="{FF2B5EF4-FFF2-40B4-BE49-F238E27FC236}">
                <a16:creationId xmlns:a16="http://schemas.microsoft.com/office/drawing/2014/main" id="{5D58F9F9-2F43-4C7C-84CF-F57BFF309BF6}"/>
              </a:ext>
            </a:extLst>
          </p:cNvPr>
          <p:cNvSpPr/>
          <p:nvPr/>
        </p:nvSpPr>
        <p:spPr>
          <a:xfrm>
            <a:off x="1090527" y="2580888"/>
            <a:ext cx="1475876" cy="647926"/>
          </a:xfrm>
          <a:prstGeom prst="ellipse">
            <a:avLst/>
          </a:prstGeom>
          <a:noFill/>
          <a:ln>
            <a:solidFill>
              <a:srgbClr val="00C4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5619EEC2-3976-4686-8B8B-8EBB284B4A64}"/>
              </a:ext>
            </a:extLst>
          </p:cNvPr>
          <p:cNvSpPr/>
          <p:nvPr/>
        </p:nvSpPr>
        <p:spPr>
          <a:xfrm>
            <a:off x="6240470" y="3899964"/>
            <a:ext cx="1359595" cy="641599"/>
          </a:xfrm>
          <a:prstGeom prst="ellipse">
            <a:avLst/>
          </a:prstGeom>
          <a:noFill/>
          <a:ln>
            <a:solidFill>
              <a:srgbClr val="00C4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2AC4656D-DA7D-4683-B95F-B18C16903665}"/>
              </a:ext>
            </a:extLst>
          </p:cNvPr>
          <p:cNvCxnSpPr>
            <a:cxnSpLocks/>
          </p:cNvCxnSpPr>
          <p:nvPr/>
        </p:nvCxnSpPr>
        <p:spPr>
          <a:xfrm flipV="1">
            <a:off x="3032073" y="2809798"/>
            <a:ext cx="772246" cy="118970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587228C-082B-4077-B104-C23DFE4A8D9E}"/>
              </a:ext>
            </a:extLst>
          </p:cNvPr>
          <p:cNvCxnSpPr>
            <a:cxnSpLocks/>
          </p:cNvCxnSpPr>
          <p:nvPr/>
        </p:nvCxnSpPr>
        <p:spPr>
          <a:xfrm>
            <a:off x="2604615" y="3999502"/>
            <a:ext cx="4280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E2F1EA1-4355-4668-89F9-63598FE8B731}"/>
              </a:ext>
            </a:extLst>
          </p:cNvPr>
          <p:cNvSpPr txBox="1"/>
          <p:nvPr/>
        </p:nvSpPr>
        <p:spPr>
          <a:xfrm>
            <a:off x="1127243" y="3871752"/>
            <a:ext cx="1475876" cy="400110"/>
          </a:xfrm>
          <a:prstGeom prst="rect">
            <a:avLst/>
          </a:prstGeom>
          <a:noFill/>
        </p:spPr>
        <p:txBody>
          <a:bodyPr wrap="square" rtlCol="0">
            <a:spAutoFit/>
          </a:bodyPr>
          <a:lstStyle/>
          <a:p>
            <a:pPr algn="r">
              <a:buNone/>
            </a:pPr>
            <a:r>
              <a:rPr lang="en-US" sz="1000" dirty="0">
                <a:solidFill>
                  <a:schemeClr val="tx1"/>
                </a:solidFill>
                <a:latin typeface="Arial Narrow" panose="020B0606020202030204" pitchFamily="34" charset="0"/>
              </a:rPr>
              <a:t>NEW FULL-DEPTH PRECAST PANEL DECK</a:t>
            </a:r>
          </a:p>
        </p:txBody>
      </p:sp>
      <p:cxnSp>
        <p:nvCxnSpPr>
          <p:cNvPr id="15" name="Straight Arrow Connector 14">
            <a:extLst>
              <a:ext uri="{FF2B5EF4-FFF2-40B4-BE49-F238E27FC236}">
                <a16:creationId xmlns:a16="http://schemas.microsoft.com/office/drawing/2014/main" id="{68B7877A-7947-4D52-9301-BF99DC238809}"/>
              </a:ext>
            </a:extLst>
          </p:cNvPr>
          <p:cNvCxnSpPr>
            <a:cxnSpLocks/>
          </p:cNvCxnSpPr>
          <p:nvPr/>
        </p:nvCxnSpPr>
        <p:spPr>
          <a:xfrm flipH="1">
            <a:off x="5795631" y="4150272"/>
            <a:ext cx="61766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4DFD7EDA-ED76-46A7-B16F-ED74651DD7B0}"/>
              </a:ext>
            </a:extLst>
          </p:cNvPr>
          <p:cNvSpPr txBox="1"/>
          <p:nvPr/>
        </p:nvSpPr>
        <p:spPr>
          <a:xfrm>
            <a:off x="6410919" y="4020709"/>
            <a:ext cx="1095622" cy="400110"/>
          </a:xfrm>
          <a:prstGeom prst="rect">
            <a:avLst/>
          </a:prstGeom>
          <a:noFill/>
        </p:spPr>
        <p:txBody>
          <a:bodyPr wrap="square" rtlCol="0">
            <a:spAutoFit/>
          </a:bodyPr>
          <a:lstStyle/>
          <a:p>
            <a:pPr>
              <a:buNone/>
            </a:pPr>
            <a:r>
              <a:rPr lang="en-US" sz="1000" dirty="0">
                <a:solidFill>
                  <a:schemeClr val="tx1"/>
                </a:solidFill>
                <a:latin typeface="Arial Narrow" panose="020B0606020202030204" pitchFamily="34" charset="0"/>
              </a:rPr>
              <a:t>EXISTING CONCRETE PIER</a:t>
            </a:r>
          </a:p>
        </p:txBody>
      </p:sp>
      <p:cxnSp>
        <p:nvCxnSpPr>
          <p:cNvPr id="27" name="Straight Arrow Connector 26">
            <a:extLst>
              <a:ext uri="{FF2B5EF4-FFF2-40B4-BE49-F238E27FC236}">
                <a16:creationId xmlns:a16="http://schemas.microsoft.com/office/drawing/2014/main" id="{52A7D3CA-CF49-427B-97DF-B6423C11610F}"/>
              </a:ext>
            </a:extLst>
          </p:cNvPr>
          <p:cNvCxnSpPr>
            <a:cxnSpLocks/>
          </p:cNvCxnSpPr>
          <p:nvPr/>
        </p:nvCxnSpPr>
        <p:spPr>
          <a:xfrm flipH="1" flipV="1">
            <a:off x="5689186" y="2676483"/>
            <a:ext cx="898069" cy="44994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DBC48A7C-A004-4848-8913-4C22D83F16D0}"/>
              </a:ext>
            </a:extLst>
          </p:cNvPr>
          <p:cNvSpPr txBox="1"/>
          <p:nvPr/>
        </p:nvSpPr>
        <p:spPr>
          <a:xfrm>
            <a:off x="6988023" y="3011534"/>
            <a:ext cx="1475876" cy="400110"/>
          </a:xfrm>
          <a:prstGeom prst="rect">
            <a:avLst/>
          </a:prstGeom>
          <a:noFill/>
        </p:spPr>
        <p:txBody>
          <a:bodyPr wrap="square" rtlCol="0">
            <a:spAutoFit/>
          </a:bodyPr>
          <a:lstStyle/>
          <a:p>
            <a:pPr>
              <a:buNone/>
            </a:pPr>
            <a:r>
              <a:rPr lang="en-US" sz="1000" dirty="0">
                <a:solidFill>
                  <a:schemeClr val="tx1"/>
                </a:solidFill>
                <a:latin typeface="Arial Narrow" panose="020B0606020202030204" pitchFamily="34" charset="0"/>
              </a:rPr>
              <a:t>NEW, CONTEXT-SENSITIVE RAILS</a:t>
            </a:r>
          </a:p>
        </p:txBody>
      </p:sp>
      <p:sp>
        <p:nvSpPr>
          <p:cNvPr id="32" name="Oval 31">
            <a:extLst>
              <a:ext uri="{FF2B5EF4-FFF2-40B4-BE49-F238E27FC236}">
                <a16:creationId xmlns:a16="http://schemas.microsoft.com/office/drawing/2014/main" id="{FBAB8A14-03B1-42FF-BD4F-73FD6AEC56D7}"/>
              </a:ext>
            </a:extLst>
          </p:cNvPr>
          <p:cNvSpPr/>
          <p:nvPr/>
        </p:nvSpPr>
        <p:spPr>
          <a:xfrm>
            <a:off x="6768674" y="2891964"/>
            <a:ext cx="1493765" cy="636921"/>
          </a:xfrm>
          <a:prstGeom prst="ellipse">
            <a:avLst/>
          </a:prstGeom>
          <a:noFill/>
          <a:ln>
            <a:solidFill>
              <a:srgbClr val="00A8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6660B82E-30BE-4F69-AA2B-D1E627A82A52}"/>
              </a:ext>
            </a:extLst>
          </p:cNvPr>
          <p:cNvSpPr txBox="1"/>
          <p:nvPr/>
        </p:nvSpPr>
        <p:spPr>
          <a:xfrm>
            <a:off x="3338177" y="984413"/>
            <a:ext cx="2306212" cy="246221"/>
          </a:xfrm>
          <a:prstGeom prst="rect">
            <a:avLst/>
          </a:prstGeom>
          <a:noFill/>
        </p:spPr>
        <p:txBody>
          <a:bodyPr wrap="square" rtlCol="0">
            <a:spAutoFit/>
          </a:bodyPr>
          <a:lstStyle/>
          <a:p>
            <a:pPr algn="ctr">
              <a:buNone/>
            </a:pPr>
            <a:r>
              <a:rPr lang="en-US" sz="1000" dirty="0">
                <a:solidFill>
                  <a:schemeClr val="tx1"/>
                </a:solidFill>
                <a:latin typeface="Arial Narrow" panose="020B0606020202030204" pitchFamily="34" charset="0"/>
              </a:rPr>
              <a:t>28’-0” CLEAR ROADWAY</a:t>
            </a:r>
          </a:p>
        </p:txBody>
      </p:sp>
      <p:sp>
        <p:nvSpPr>
          <p:cNvPr id="30" name="TextBox 29">
            <a:extLst>
              <a:ext uri="{FF2B5EF4-FFF2-40B4-BE49-F238E27FC236}">
                <a16:creationId xmlns:a16="http://schemas.microsoft.com/office/drawing/2014/main" id="{C78339D8-EB89-49AB-B496-79E367CC2226}"/>
              </a:ext>
            </a:extLst>
          </p:cNvPr>
          <p:cNvSpPr txBox="1"/>
          <p:nvPr/>
        </p:nvSpPr>
        <p:spPr>
          <a:xfrm>
            <a:off x="3338178" y="1304639"/>
            <a:ext cx="1146794" cy="246221"/>
          </a:xfrm>
          <a:prstGeom prst="rect">
            <a:avLst/>
          </a:prstGeom>
          <a:noFill/>
        </p:spPr>
        <p:txBody>
          <a:bodyPr wrap="square" rtlCol="0">
            <a:spAutoFit/>
          </a:bodyPr>
          <a:lstStyle/>
          <a:p>
            <a:pPr algn="ctr">
              <a:buNone/>
            </a:pPr>
            <a:r>
              <a:rPr lang="en-US" sz="1000" dirty="0">
                <a:solidFill>
                  <a:schemeClr val="tx1"/>
                </a:solidFill>
                <a:latin typeface="Arial Narrow" panose="020B0606020202030204" pitchFamily="34" charset="0"/>
              </a:rPr>
              <a:t>14’-0” LANE</a:t>
            </a:r>
          </a:p>
        </p:txBody>
      </p:sp>
      <p:sp>
        <p:nvSpPr>
          <p:cNvPr id="33" name="TextBox 32">
            <a:extLst>
              <a:ext uri="{FF2B5EF4-FFF2-40B4-BE49-F238E27FC236}">
                <a16:creationId xmlns:a16="http://schemas.microsoft.com/office/drawing/2014/main" id="{98A14C5B-C5ED-4D3E-9C85-FAEB18762178}"/>
              </a:ext>
            </a:extLst>
          </p:cNvPr>
          <p:cNvSpPr txBox="1"/>
          <p:nvPr/>
        </p:nvSpPr>
        <p:spPr>
          <a:xfrm>
            <a:off x="4495765" y="1304638"/>
            <a:ext cx="1142764" cy="246221"/>
          </a:xfrm>
          <a:prstGeom prst="rect">
            <a:avLst/>
          </a:prstGeom>
          <a:noFill/>
        </p:spPr>
        <p:txBody>
          <a:bodyPr wrap="square" rtlCol="0">
            <a:spAutoFit/>
          </a:bodyPr>
          <a:lstStyle/>
          <a:p>
            <a:pPr algn="ctr">
              <a:buNone/>
            </a:pPr>
            <a:r>
              <a:rPr lang="en-US" sz="1000" dirty="0">
                <a:solidFill>
                  <a:schemeClr val="tx1"/>
                </a:solidFill>
                <a:latin typeface="Arial Narrow" panose="020B0606020202030204" pitchFamily="34" charset="0"/>
              </a:rPr>
              <a:t>14’-0” LANE</a:t>
            </a:r>
          </a:p>
        </p:txBody>
      </p:sp>
      <p:cxnSp>
        <p:nvCxnSpPr>
          <p:cNvPr id="34" name="Straight Arrow Connector 33">
            <a:extLst>
              <a:ext uri="{FF2B5EF4-FFF2-40B4-BE49-F238E27FC236}">
                <a16:creationId xmlns:a16="http://schemas.microsoft.com/office/drawing/2014/main" id="{49760616-5A60-4570-8872-9F8847D20F87}"/>
              </a:ext>
            </a:extLst>
          </p:cNvPr>
          <p:cNvCxnSpPr>
            <a:cxnSpLocks/>
          </p:cNvCxnSpPr>
          <p:nvPr/>
        </p:nvCxnSpPr>
        <p:spPr>
          <a:xfrm>
            <a:off x="2261144" y="2860909"/>
            <a:ext cx="81582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F3A5084B-2963-42BE-BBC0-03B428FC3601}"/>
              </a:ext>
            </a:extLst>
          </p:cNvPr>
          <p:cNvSpPr txBox="1"/>
          <p:nvPr/>
        </p:nvSpPr>
        <p:spPr>
          <a:xfrm>
            <a:off x="923944" y="2748500"/>
            <a:ext cx="1359074" cy="400110"/>
          </a:xfrm>
          <a:prstGeom prst="rect">
            <a:avLst/>
          </a:prstGeom>
          <a:noFill/>
        </p:spPr>
        <p:txBody>
          <a:bodyPr wrap="square" rtlCol="0">
            <a:spAutoFit/>
          </a:bodyPr>
          <a:lstStyle/>
          <a:p>
            <a:pPr algn="r">
              <a:buNone/>
            </a:pPr>
            <a:r>
              <a:rPr lang="en-US" sz="1000" dirty="0">
                <a:solidFill>
                  <a:schemeClr val="tx1"/>
                </a:solidFill>
                <a:latin typeface="Arial Narrow" panose="020B0606020202030204" pitchFamily="34" charset="0"/>
              </a:rPr>
              <a:t>HISTORIC TRUSS MEMBER</a:t>
            </a:r>
          </a:p>
        </p:txBody>
      </p:sp>
      <p:cxnSp>
        <p:nvCxnSpPr>
          <p:cNvPr id="36" name="Straight Arrow Connector 35">
            <a:extLst>
              <a:ext uri="{FF2B5EF4-FFF2-40B4-BE49-F238E27FC236}">
                <a16:creationId xmlns:a16="http://schemas.microsoft.com/office/drawing/2014/main" id="{70787E18-7DB0-4C79-A4EF-13EF7E27A137}"/>
              </a:ext>
            </a:extLst>
          </p:cNvPr>
          <p:cNvCxnSpPr>
            <a:cxnSpLocks/>
          </p:cNvCxnSpPr>
          <p:nvPr/>
        </p:nvCxnSpPr>
        <p:spPr>
          <a:xfrm flipH="1">
            <a:off x="3338181" y="1230634"/>
            <a:ext cx="2306212"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6078AA1-D0DF-4A0C-A9C7-A267C44DB45F}"/>
              </a:ext>
            </a:extLst>
          </p:cNvPr>
          <p:cNvCxnSpPr>
            <a:cxnSpLocks/>
          </p:cNvCxnSpPr>
          <p:nvPr/>
        </p:nvCxnSpPr>
        <p:spPr>
          <a:xfrm flipH="1">
            <a:off x="5642438" y="1138338"/>
            <a:ext cx="1954" cy="13832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89B7A52-1C0B-458E-A945-E075BB693563}"/>
              </a:ext>
            </a:extLst>
          </p:cNvPr>
          <p:cNvCxnSpPr>
            <a:cxnSpLocks/>
          </p:cNvCxnSpPr>
          <p:nvPr/>
        </p:nvCxnSpPr>
        <p:spPr>
          <a:xfrm>
            <a:off x="6587255" y="3125998"/>
            <a:ext cx="4280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F64CE84-0351-4860-A31C-6A130DF34224}"/>
              </a:ext>
            </a:extLst>
          </p:cNvPr>
          <p:cNvCxnSpPr>
            <a:cxnSpLocks/>
          </p:cNvCxnSpPr>
          <p:nvPr/>
        </p:nvCxnSpPr>
        <p:spPr>
          <a:xfrm flipH="1">
            <a:off x="3338181" y="1138338"/>
            <a:ext cx="1954" cy="13832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DAA5B7AB-3451-48E5-848A-0C1B846DF385}"/>
              </a:ext>
            </a:extLst>
          </p:cNvPr>
          <p:cNvPicPr/>
          <p:nvPr/>
        </p:nvPicPr>
        <p:blipFill rotWithShape="1">
          <a:blip r:embed="rId4" cstate="print">
            <a:extLst>
              <a:ext uri="{28A0092B-C50C-407E-A947-70E740481C1C}">
                <a14:useLocalDpi xmlns:a14="http://schemas.microsoft.com/office/drawing/2010/main" val="0"/>
              </a:ext>
            </a:extLst>
          </a:blip>
          <a:srcRect l="6481" t="33951" r="6173" b="36975"/>
          <a:stretch/>
        </p:blipFill>
        <p:spPr bwMode="auto">
          <a:xfrm>
            <a:off x="7109926" y="6158555"/>
            <a:ext cx="1807267" cy="601474"/>
          </a:xfrm>
          <a:prstGeom prst="rect">
            <a:avLst/>
          </a:prstGeom>
          <a:ln>
            <a:noFill/>
          </a:ln>
          <a:extLst>
            <a:ext uri="{53640926-AAD7-44D8-BBD7-CCE9431645EC}">
              <a14:shadowObscured xmlns:a14="http://schemas.microsoft.com/office/drawing/2010/main"/>
            </a:ext>
          </a:extLst>
        </p:spPr>
      </p:pic>
      <p:pic>
        <p:nvPicPr>
          <p:cNvPr id="24" name="Picture 2" descr="\\Aus01\Redirects$\awest\Desktop\New folder\CP&amp;Y2 color.png">
            <a:extLst>
              <a:ext uri="{FF2B5EF4-FFF2-40B4-BE49-F238E27FC236}">
                <a16:creationId xmlns:a16="http://schemas.microsoft.com/office/drawing/2014/main" id="{8CD6E7B3-B948-4ABB-971E-311E727AAD0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3045" y="6374132"/>
            <a:ext cx="812128" cy="296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0675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1000"/>
                                        <p:tgtEl>
                                          <p:spTgt spid="32"/>
                                        </p:tgtEl>
                                      </p:cBhvr>
                                    </p:animEffect>
                                    <p:anim calcmode="lin" valueType="num">
                                      <p:cBhvr>
                                        <p:cTn id="22" dur="1000" fill="hold"/>
                                        <p:tgtEl>
                                          <p:spTgt spid="32"/>
                                        </p:tgtEl>
                                        <p:attrNameLst>
                                          <p:attrName>ppt_x</p:attrName>
                                        </p:attrNameLst>
                                      </p:cBhvr>
                                      <p:tavLst>
                                        <p:tav tm="0">
                                          <p:val>
                                            <p:strVal val="#ppt_x"/>
                                          </p:val>
                                        </p:tav>
                                        <p:tav tm="100000">
                                          <p:val>
                                            <p:strVal val="#ppt_x"/>
                                          </p:val>
                                        </p:tav>
                                      </p:tavLst>
                                    </p:anim>
                                    <p:anim calcmode="lin" valueType="num">
                                      <p:cBhvr>
                                        <p:cTn id="23"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3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3CCD821-2068-4B10-8FB7-5335963D763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457200" y="1148556"/>
            <a:ext cx="8229600" cy="4629150"/>
          </a:xfrm>
        </p:spPr>
      </p:pic>
      <p:sp>
        <p:nvSpPr>
          <p:cNvPr id="3" name="Title 2">
            <a:extLst>
              <a:ext uri="{FF2B5EF4-FFF2-40B4-BE49-F238E27FC236}">
                <a16:creationId xmlns:a16="http://schemas.microsoft.com/office/drawing/2014/main" id="{B2F6B106-18B3-46A1-A9C6-2071DD495C8C}"/>
              </a:ext>
            </a:extLst>
          </p:cNvPr>
          <p:cNvSpPr>
            <a:spLocks noGrp="1"/>
          </p:cNvSpPr>
          <p:nvPr>
            <p:ph type="title"/>
          </p:nvPr>
        </p:nvSpPr>
        <p:spPr/>
        <p:txBody>
          <a:bodyPr/>
          <a:lstStyle/>
          <a:p>
            <a:r>
              <a:rPr lang="en-US" dirty="0"/>
              <a:t>Draft 3D Images of Proposed Bridge</a:t>
            </a:r>
          </a:p>
        </p:txBody>
      </p:sp>
      <p:pic>
        <p:nvPicPr>
          <p:cNvPr id="4" name="Picture 3">
            <a:extLst>
              <a:ext uri="{FF2B5EF4-FFF2-40B4-BE49-F238E27FC236}">
                <a16:creationId xmlns:a16="http://schemas.microsoft.com/office/drawing/2014/main" id="{C1B45353-E8F5-457C-8AC4-ECA44A430640}"/>
              </a:ext>
            </a:extLst>
          </p:cNvPr>
          <p:cNvPicPr/>
          <p:nvPr/>
        </p:nvPicPr>
        <p:blipFill rotWithShape="1">
          <a:blip r:embed="rId3" cstate="print">
            <a:extLst>
              <a:ext uri="{28A0092B-C50C-407E-A947-70E740481C1C}">
                <a14:useLocalDpi xmlns:a14="http://schemas.microsoft.com/office/drawing/2010/main" val="0"/>
              </a:ext>
            </a:extLst>
          </a:blip>
          <a:srcRect l="6481" t="33951" r="6173" b="36975"/>
          <a:stretch/>
        </p:blipFill>
        <p:spPr bwMode="auto">
          <a:xfrm>
            <a:off x="7109926" y="6158555"/>
            <a:ext cx="1807267" cy="601474"/>
          </a:xfrm>
          <a:prstGeom prst="rect">
            <a:avLst/>
          </a:prstGeom>
          <a:ln>
            <a:noFill/>
          </a:ln>
          <a:extLst>
            <a:ext uri="{53640926-AAD7-44D8-BBD7-CCE9431645EC}">
              <a14:shadowObscured xmlns:a14="http://schemas.microsoft.com/office/drawing/2010/main"/>
            </a:ext>
          </a:extLst>
        </p:spPr>
      </p:pic>
      <p:pic>
        <p:nvPicPr>
          <p:cNvPr id="6" name="Picture 2" descr="\\Aus01\Redirects$\awest\Desktop\New folder\CP&amp;Y2 color.png">
            <a:extLst>
              <a:ext uri="{FF2B5EF4-FFF2-40B4-BE49-F238E27FC236}">
                <a16:creationId xmlns:a16="http://schemas.microsoft.com/office/drawing/2014/main" id="{59112D52-7390-4039-9509-7B08E0EAD0A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3045" y="6374132"/>
            <a:ext cx="812128" cy="296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2268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3CCD821-2068-4B10-8FB7-5335963D763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457200" y="1148556"/>
            <a:ext cx="8229600" cy="4629150"/>
          </a:xfrm>
        </p:spPr>
      </p:pic>
      <p:sp>
        <p:nvSpPr>
          <p:cNvPr id="3" name="Title 2">
            <a:extLst>
              <a:ext uri="{FF2B5EF4-FFF2-40B4-BE49-F238E27FC236}">
                <a16:creationId xmlns:a16="http://schemas.microsoft.com/office/drawing/2014/main" id="{B2F6B106-18B3-46A1-A9C6-2071DD495C8C}"/>
              </a:ext>
            </a:extLst>
          </p:cNvPr>
          <p:cNvSpPr>
            <a:spLocks noGrp="1"/>
          </p:cNvSpPr>
          <p:nvPr>
            <p:ph type="title"/>
          </p:nvPr>
        </p:nvSpPr>
        <p:spPr/>
        <p:txBody>
          <a:bodyPr/>
          <a:lstStyle/>
          <a:p>
            <a:r>
              <a:rPr lang="en-US" dirty="0"/>
              <a:t>Draft 3D Images of Proposed Bridge</a:t>
            </a:r>
          </a:p>
        </p:txBody>
      </p:sp>
      <p:pic>
        <p:nvPicPr>
          <p:cNvPr id="4" name="Picture 3">
            <a:extLst>
              <a:ext uri="{FF2B5EF4-FFF2-40B4-BE49-F238E27FC236}">
                <a16:creationId xmlns:a16="http://schemas.microsoft.com/office/drawing/2014/main" id="{1627550B-A2D5-4B9A-ABB4-BFE88AD414E2}"/>
              </a:ext>
            </a:extLst>
          </p:cNvPr>
          <p:cNvPicPr/>
          <p:nvPr/>
        </p:nvPicPr>
        <p:blipFill rotWithShape="1">
          <a:blip r:embed="rId3" cstate="print">
            <a:extLst>
              <a:ext uri="{28A0092B-C50C-407E-A947-70E740481C1C}">
                <a14:useLocalDpi xmlns:a14="http://schemas.microsoft.com/office/drawing/2010/main" val="0"/>
              </a:ext>
            </a:extLst>
          </a:blip>
          <a:srcRect l="6481" t="33951" r="6173" b="36975"/>
          <a:stretch/>
        </p:blipFill>
        <p:spPr bwMode="auto">
          <a:xfrm>
            <a:off x="7109926" y="6158555"/>
            <a:ext cx="1807267" cy="601474"/>
          </a:xfrm>
          <a:prstGeom prst="rect">
            <a:avLst/>
          </a:prstGeom>
          <a:ln>
            <a:noFill/>
          </a:ln>
          <a:extLst>
            <a:ext uri="{53640926-AAD7-44D8-BBD7-CCE9431645EC}">
              <a14:shadowObscured xmlns:a14="http://schemas.microsoft.com/office/drawing/2010/main"/>
            </a:ext>
          </a:extLst>
        </p:spPr>
      </p:pic>
      <p:pic>
        <p:nvPicPr>
          <p:cNvPr id="6" name="Picture 2" descr="\\Aus01\Redirects$\awest\Desktop\New folder\CP&amp;Y2 color.png">
            <a:extLst>
              <a:ext uri="{FF2B5EF4-FFF2-40B4-BE49-F238E27FC236}">
                <a16:creationId xmlns:a16="http://schemas.microsoft.com/office/drawing/2014/main" id="{2BB977BC-35A2-4D4A-BB0D-CBD675DBA10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3045" y="6374132"/>
            <a:ext cx="812128" cy="296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9902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US-281 Bridgeport Bridge</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98291"/>
            <a:ext cx="5106156" cy="3829617"/>
          </a:xfrm>
          <a:prstGeom prst="rect">
            <a:avLst/>
          </a:prstGeom>
          <a:ln>
            <a:noFill/>
          </a:ln>
          <a:effectLst>
            <a:softEdge rad="112500"/>
          </a:effectLst>
        </p:spPr>
      </p:pic>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8458" r="20580"/>
          <a:stretch/>
        </p:blipFill>
        <p:spPr>
          <a:xfrm>
            <a:off x="5739721" y="762071"/>
            <a:ext cx="3018266" cy="3713266"/>
          </a:xfrm>
          <a:prstGeom prst="rect">
            <a:avLst/>
          </a:prstGeom>
          <a:ln>
            <a:noFill/>
          </a:ln>
          <a:effectLst>
            <a:softEdge rad="112500"/>
          </a:effectLst>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t="13719" b="13123"/>
          <a:stretch/>
        </p:blipFill>
        <p:spPr>
          <a:xfrm>
            <a:off x="1097280" y="3357059"/>
            <a:ext cx="5267325" cy="2890074"/>
          </a:xfrm>
          <a:prstGeom prst="rect">
            <a:avLst/>
          </a:prstGeom>
          <a:ln>
            <a:noFill/>
          </a:ln>
          <a:effectLst>
            <a:softEdge rad="112500"/>
          </a:effectLst>
        </p:spPr>
      </p:pic>
      <p:pic>
        <p:nvPicPr>
          <p:cNvPr id="9" name="Picture 2" descr="\\Aus01\Redirects$\awest\Desktop\New folder\CP&amp;Y2 color.png">
            <a:extLst>
              <a:ext uri="{FF2B5EF4-FFF2-40B4-BE49-F238E27FC236}">
                <a16:creationId xmlns:a16="http://schemas.microsoft.com/office/drawing/2014/main" id="{1FD868D7-A117-4E55-B94C-588F3574769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136" y="6380803"/>
            <a:ext cx="812128" cy="29667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B12609F7-790B-46BC-8F12-F033C8B8693A}"/>
              </a:ext>
            </a:extLst>
          </p:cNvPr>
          <p:cNvPicPr/>
          <p:nvPr/>
        </p:nvPicPr>
        <p:blipFill rotWithShape="1">
          <a:blip r:embed="rId6" cstate="print">
            <a:extLst>
              <a:ext uri="{28A0092B-C50C-407E-A947-70E740481C1C}">
                <a14:useLocalDpi xmlns:a14="http://schemas.microsoft.com/office/drawing/2010/main" val="0"/>
              </a:ext>
            </a:extLst>
          </a:blip>
          <a:srcRect l="6481" t="33951" r="6173" b="36975"/>
          <a:stretch/>
        </p:blipFill>
        <p:spPr bwMode="auto">
          <a:xfrm>
            <a:off x="7143086" y="6095929"/>
            <a:ext cx="1807267" cy="60147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320543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3CCD821-2068-4B10-8FB7-5335963D763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457200" y="1148556"/>
            <a:ext cx="8229600" cy="4629150"/>
          </a:xfrm>
        </p:spPr>
      </p:pic>
      <p:sp>
        <p:nvSpPr>
          <p:cNvPr id="3" name="Title 2">
            <a:extLst>
              <a:ext uri="{FF2B5EF4-FFF2-40B4-BE49-F238E27FC236}">
                <a16:creationId xmlns:a16="http://schemas.microsoft.com/office/drawing/2014/main" id="{B2F6B106-18B3-46A1-A9C6-2071DD495C8C}"/>
              </a:ext>
            </a:extLst>
          </p:cNvPr>
          <p:cNvSpPr>
            <a:spLocks noGrp="1"/>
          </p:cNvSpPr>
          <p:nvPr>
            <p:ph type="title"/>
          </p:nvPr>
        </p:nvSpPr>
        <p:spPr/>
        <p:txBody>
          <a:bodyPr/>
          <a:lstStyle/>
          <a:p>
            <a:r>
              <a:rPr lang="en-US" dirty="0"/>
              <a:t>Draft 3D Images of Proposed Bridge</a:t>
            </a:r>
          </a:p>
        </p:txBody>
      </p:sp>
      <p:pic>
        <p:nvPicPr>
          <p:cNvPr id="4" name="Picture 3">
            <a:extLst>
              <a:ext uri="{FF2B5EF4-FFF2-40B4-BE49-F238E27FC236}">
                <a16:creationId xmlns:a16="http://schemas.microsoft.com/office/drawing/2014/main" id="{1627550B-A2D5-4B9A-ABB4-BFE88AD414E2}"/>
              </a:ext>
            </a:extLst>
          </p:cNvPr>
          <p:cNvPicPr/>
          <p:nvPr/>
        </p:nvPicPr>
        <p:blipFill rotWithShape="1">
          <a:blip r:embed="rId3" cstate="print">
            <a:extLst>
              <a:ext uri="{28A0092B-C50C-407E-A947-70E740481C1C}">
                <a14:useLocalDpi xmlns:a14="http://schemas.microsoft.com/office/drawing/2010/main" val="0"/>
              </a:ext>
            </a:extLst>
          </a:blip>
          <a:srcRect l="6481" t="33951" r="6173" b="36975"/>
          <a:stretch/>
        </p:blipFill>
        <p:spPr bwMode="auto">
          <a:xfrm>
            <a:off x="7109926" y="6158555"/>
            <a:ext cx="1807267" cy="601474"/>
          </a:xfrm>
          <a:prstGeom prst="rect">
            <a:avLst/>
          </a:prstGeom>
          <a:ln>
            <a:noFill/>
          </a:ln>
          <a:extLst>
            <a:ext uri="{53640926-AAD7-44D8-BBD7-CCE9431645EC}">
              <a14:shadowObscured xmlns:a14="http://schemas.microsoft.com/office/drawing/2010/main"/>
            </a:ext>
          </a:extLst>
        </p:spPr>
      </p:pic>
      <p:pic>
        <p:nvPicPr>
          <p:cNvPr id="6" name="Picture 2" descr="\\Aus01\Redirects$\awest\Desktop\New folder\CP&amp;Y2 color.png">
            <a:extLst>
              <a:ext uri="{FF2B5EF4-FFF2-40B4-BE49-F238E27FC236}">
                <a16:creationId xmlns:a16="http://schemas.microsoft.com/office/drawing/2014/main" id="{2BB977BC-35A2-4D4A-BB0D-CBD675DBA10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3045" y="6374132"/>
            <a:ext cx="812128" cy="296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57133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624CFC-34FF-461A-B226-2D846BA322B9}"/>
              </a:ext>
            </a:extLst>
          </p:cNvPr>
          <p:cNvSpPr>
            <a:spLocks noGrp="1"/>
          </p:cNvSpPr>
          <p:nvPr>
            <p:ph type="title"/>
          </p:nvPr>
        </p:nvSpPr>
        <p:spPr/>
        <p:txBody>
          <a:bodyPr/>
          <a:lstStyle/>
          <a:p>
            <a:r>
              <a:rPr lang="en-US" dirty="0"/>
              <a:t>3D Video Flyover</a:t>
            </a:r>
          </a:p>
        </p:txBody>
      </p:sp>
      <p:pic>
        <p:nvPicPr>
          <p:cNvPr id="4" name="Picture 3">
            <a:extLst>
              <a:ext uri="{FF2B5EF4-FFF2-40B4-BE49-F238E27FC236}">
                <a16:creationId xmlns:a16="http://schemas.microsoft.com/office/drawing/2014/main" id="{A3089056-827D-47F5-BF54-F971CE732A80}"/>
              </a:ext>
            </a:extLst>
          </p:cNvPr>
          <p:cNvPicPr/>
          <p:nvPr/>
        </p:nvPicPr>
        <p:blipFill rotWithShape="1">
          <a:blip r:embed="rId4" cstate="print">
            <a:extLst>
              <a:ext uri="{28A0092B-C50C-407E-A947-70E740481C1C}">
                <a14:useLocalDpi xmlns:a14="http://schemas.microsoft.com/office/drawing/2010/main" val="0"/>
              </a:ext>
            </a:extLst>
          </a:blip>
          <a:srcRect l="6481" t="33951" r="6173" b="36975"/>
          <a:stretch/>
        </p:blipFill>
        <p:spPr bwMode="auto">
          <a:xfrm>
            <a:off x="7109926" y="6158555"/>
            <a:ext cx="1807267" cy="601474"/>
          </a:xfrm>
          <a:prstGeom prst="rect">
            <a:avLst/>
          </a:prstGeom>
          <a:ln>
            <a:noFill/>
          </a:ln>
          <a:extLst>
            <a:ext uri="{53640926-AAD7-44D8-BBD7-CCE9431645EC}">
              <a14:shadowObscured xmlns:a14="http://schemas.microsoft.com/office/drawing/2010/main"/>
            </a:ext>
          </a:extLst>
        </p:spPr>
      </p:pic>
      <p:pic>
        <p:nvPicPr>
          <p:cNvPr id="5" name="Picture 2" descr="\\Aus01\Redirects$\awest\Desktop\New folder\CP&amp;Y2 color.png">
            <a:extLst>
              <a:ext uri="{FF2B5EF4-FFF2-40B4-BE49-F238E27FC236}">
                <a16:creationId xmlns:a16="http://schemas.microsoft.com/office/drawing/2014/main" id="{7DC66C61-11B8-450C-BA36-894E6ED7125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3045" y="6374132"/>
            <a:ext cx="812128" cy="296678"/>
          </a:xfrm>
          <a:prstGeom prst="rect">
            <a:avLst/>
          </a:prstGeom>
          <a:noFill/>
          <a:extLst>
            <a:ext uri="{909E8E84-426E-40DD-AFC4-6F175D3DCCD1}">
              <a14:hiddenFill xmlns:a14="http://schemas.microsoft.com/office/drawing/2010/main">
                <a:solidFill>
                  <a:srgbClr val="FFFFFF"/>
                </a:solidFill>
              </a14:hiddenFill>
            </a:ext>
          </a:extLst>
        </p:spPr>
      </p:pic>
      <p:pic>
        <p:nvPicPr>
          <p:cNvPr id="8" name="route 66 bridgeport">
            <a:hlinkClick r:id="" action="ppaction://media"/>
            <a:extLst>
              <a:ext uri="{FF2B5EF4-FFF2-40B4-BE49-F238E27FC236}">
                <a16:creationId xmlns:a16="http://schemas.microsoft.com/office/drawing/2014/main" id="{EC9C231A-18EA-48EB-BB68-9C1D6170914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457200" y="827723"/>
            <a:ext cx="8229600" cy="4629150"/>
          </a:xfrm>
        </p:spPr>
      </p:pic>
    </p:spTree>
    <p:extLst>
      <p:ext uri="{BB962C8B-B14F-4D97-AF65-F5344CB8AC3E}">
        <p14:creationId xmlns:p14="http://schemas.microsoft.com/office/powerpoint/2010/main" val="2875794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37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30036" y="179807"/>
            <a:ext cx="5699156" cy="769441"/>
          </a:xfrm>
          <a:prstGeom prst="rect">
            <a:avLst/>
          </a:prstGeom>
        </p:spPr>
        <p:txBody>
          <a:bodyPr wrap="square">
            <a:spAutoFit/>
          </a:bodyPr>
          <a:lstStyle/>
          <a:p>
            <a:pPr algn="ctr">
              <a:buNone/>
            </a:pPr>
            <a:r>
              <a:rPr lang="en-US" dirty="0">
                <a:solidFill>
                  <a:srgbClr val="00A89C"/>
                </a:solidFill>
                <a:effectLst>
                  <a:outerShdw blurRad="38100" dist="38100" dir="2700000" algn="tl">
                    <a:srgbClr val="000000">
                      <a:alpha val="43137"/>
                    </a:srgbClr>
                  </a:outerShdw>
                </a:effectLst>
                <a:latin typeface="Franklin Gothic Medium" panose="020B0603020102020204" pitchFamily="34" charset="0"/>
              </a:rPr>
              <a:t>Project Website</a:t>
            </a:r>
          </a:p>
        </p:txBody>
      </p:sp>
      <p:sp>
        <p:nvSpPr>
          <p:cNvPr id="5" name="TextBox 4"/>
          <p:cNvSpPr txBox="1"/>
          <p:nvPr/>
        </p:nvSpPr>
        <p:spPr>
          <a:xfrm>
            <a:off x="384465" y="1494244"/>
            <a:ext cx="9663544" cy="461665"/>
          </a:xfrm>
          <a:prstGeom prst="rect">
            <a:avLst/>
          </a:prstGeom>
          <a:noFill/>
        </p:spPr>
        <p:txBody>
          <a:bodyPr wrap="square" rtlCol="0">
            <a:spAutoFit/>
          </a:bodyPr>
          <a:lstStyle/>
          <a:p>
            <a:pPr>
              <a:buNone/>
            </a:pPr>
            <a:r>
              <a:rPr lang="en-US" sz="2400" b="1" i="1" u="sng" dirty="0">
                <a:latin typeface="Franklin Gothic Medium" panose="020B0603020102020204" pitchFamily="34" charset="0"/>
              </a:rPr>
              <a:t>http://www.odotculturalresources.info/bridgeport-bridge.html</a:t>
            </a:r>
          </a:p>
        </p:txBody>
      </p:sp>
      <p:sp>
        <p:nvSpPr>
          <p:cNvPr id="6" name="TextBox 5"/>
          <p:cNvSpPr txBox="1"/>
          <p:nvPr/>
        </p:nvSpPr>
        <p:spPr>
          <a:xfrm>
            <a:off x="651847" y="4506094"/>
            <a:ext cx="7704500" cy="1175706"/>
          </a:xfrm>
          <a:prstGeom prst="rect">
            <a:avLst/>
          </a:prstGeom>
          <a:noFill/>
        </p:spPr>
        <p:txBody>
          <a:bodyPr wrap="square" rtlCol="0">
            <a:spAutoFit/>
          </a:bodyPr>
          <a:lstStyle/>
          <a:p>
            <a:pPr algn="ctr">
              <a:buNone/>
            </a:pPr>
            <a:endParaRPr lang="en-US" sz="3200" dirty="0">
              <a:latin typeface="Franklin Gothic Medium" panose="020B0603020102020204" pitchFamily="34" charset="0"/>
            </a:endParaRPr>
          </a:p>
          <a:p>
            <a:pPr algn="ctr">
              <a:buNone/>
            </a:pPr>
            <a:r>
              <a:rPr lang="en-US" sz="3200" i="1" dirty="0">
                <a:effectLst>
                  <a:outerShdw blurRad="38100" dist="38100" dir="2700000" algn="tl">
                    <a:srgbClr val="000000">
                      <a:alpha val="43137"/>
                    </a:srgbClr>
                  </a:outerShdw>
                </a:effectLst>
                <a:latin typeface="Franklin Gothic Medium" panose="020B0603020102020204" pitchFamily="34" charset="0"/>
              </a:rPr>
              <a:t>We value your input! </a:t>
            </a:r>
          </a:p>
        </p:txBody>
      </p:sp>
      <p:sp>
        <p:nvSpPr>
          <p:cNvPr id="7" name="TextBox 6"/>
          <p:cNvSpPr txBox="1"/>
          <p:nvPr/>
        </p:nvSpPr>
        <p:spPr>
          <a:xfrm>
            <a:off x="651847" y="2239662"/>
            <a:ext cx="7586805" cy="2751522"/>
          </a:xfrm>
          <a:prstGeom prst="rect">
            <a:avLst/>
          </a:prstGeom>
          <a:noFill/>
        </p:spPr>
        <p:txBody>
          <a:bodyPr wrap="square" rtlCol="0">
            <a:spAutoFit/>
          </a:bodyPr>
          <a:lstStyle/>
          <a:p>
            <a:pPr marL="457200" indent="-457200"/>
            <a:r>
              <a:rPr lang="en-US" sz="3200" dirty="0">
                <a:latin typeface="Franklin Gothic Medium" panose="020B0603020102020204" pitchFamily="34" charset="0"/>
              </a:rPr>
              <a:t>Check website for access to project information and reports as they are available</a:t>
            </a:r>
          </a:p>
          <a:p>
            <a:pPr marL="457200" indent="-457200"/>
            <a:r>
              <a:rPr lang="en-US" sz="3200" dirty="0">
                <a:latin typeface="Franklin Gothic Medium" panose="020B0603020102020204" pitchFamily="34" charset="0"/>
              </a:rPr>
              <a:t>Provide comments via website </a:t>
            </a:r>
          </a:p>
          <a:p>
            <a:pPr>
              <a:buNone/>
            </a:pPr>
            <a:r>
              <a:rPr lang="en-US" sz="3200" dirty="0">
                <a:latin typeface="Franklin Gothic Medium" panose="020B0603020102020204" pitchFamily="34" charset="0"/>
              </a:rPr>
              <a:t>    (ongoing through Section </a:t>
            </a:r>
            <a:r>
              <a:rPr lang="en-US" sz="3200">
                <a:latin typeface="Franklin Gothic Medium" panose="020B0603020102020204" pitchFamily="34" charset="0"/>
              </a:rPr>
              <a:t>106 process)</a:t>
            </a:r>
            <a:endParaRPr lang="en-US" sz="3200" dirty="0">
              <a:latin typeface="Franklin Gothic Medium" panose="020B0603020102020204" pitchFamily="34" charset="0"/>
            </a:endParaRPr>
          </a:p>
        </p:txBody>
      </p:sp>
      <p:pic>
        <p:nvPicPr>
          <p:cNvPr id="8" name="Picture 7">
            <a:extLst>
              <a:ext uri="{FF2B5EF4-FFF2-40B4-BE49-F238E27FC236}">
                <a16:creationId xmlns:a16="http://schemas.microsoft.com/office/drawing/2014/main" id="{E2F6F7A1-4D21-4727-BFD6-0C8EBB73DC6D}"/>
              </a:ext>
            </a:extLst>
          </p:cNvPr>
          <p:cNvPicPr/>
          <p:nvPr/>
        </p:nvPicPr>
        <p:blipFill rotWithShape="1">
          <a:blip r:embed="rId3" cstate="print">
            <a:extLst>
              <a:ext uri="{28A0092B-C50C-407E-A947-70E740481C1C}">
                <a14:useLocalDpi xmlns:a14="http://schemas.microsoft.com/office/drawing/2010/main" val="0"/>
              </a:ext>
            </a:extLst>
          </a:blip>
          <a:srcRect l="6481" t="33951" r="6173" b="36975"/>
          <a:stretch/>
        </p:blipFill>
        <p:spPr bwMode="auto">
          <a:xfrm>
            <a:off x="7109926" y="6158555"/>
            <a:ext cx="1807267" cy="601474"/>
          </a:xfrm>
          <a:prstGeom prst="rect">
            <a:avLst/>
          </a:prstGeom>
          <a:ln>
            <a:noFill/>
          </a:ln>
          <a:extLst>
            <a:ext uri="{53640926-AAD7-44D8-BBD7-CCE9431645EC}">
              <a14:shadowObscured xmlns:a14="http://schemas.microsoft.com/office/drawing/2010/main"/>
            </a:ext>
          </a:extLst>
        </p:spPr>
      </p:pic>
      <p:pic>
        <p:nvPicPr>
          <p:cNvPr id="9" name="Picture 2" descr="\\Aus01\Redirects$\awest\Desktop\New folder\CP&amp;Y2 color.png">
            <a:extLst>
              <a:ext uri="{FF2B5EF4-FFF2-40B4-BE49-F238E27FC236}">
                <a16:creationId xmlns:a16="http://schemas.microsoft.com/office/drawing/2014/main" id="{FFC4AF0A-AB86-4CB1-8228-AE0D913F9B0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3045" y="6374132"/>
            <a:ext cx="812128" cy="296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71007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p:blipFill>
        <p:spPr>
          <a:xfrm>
            <a:off x="0" y="228185"/>
            <a:ext cx="9111754" cy="6401630"/>
          </a:xfrm>
          <a:prstGeom prst="rect">
            <a:avLst/>
          </a:prstGeom>
        </p:spPr>
      </p:pic>
    </p:spTree>
    <p:extLst>
      <p:ext uri="{BB962C8B-B14F-4D97-AF65-F5344CB8AC3E}">
        <p14:creationId xmlns:p14="http://schemas.microsoft.com/office/powerpoint/2010/main" val="35211808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6497" y="933819"/>
            <a:ext cx="9057503" cy="5826210"/>
          </a:xfrm>
        </p:spPr>
        <p:txBody>
          <a:bodyPr>
            <a:normAutofit fontScale="92500" lnSpcReduction="20000"/>
          </a:bodyPr>
          <a:lstStyle/>
          <a:p>
            <a:pPr>
              <a:buFont typeface="Wingdings" panose="05000000000000000000" pitchFamily="2" charset="2"/>
              <a:buChar char="Ø"/>
            </a:pPr>
            <a:r>
              <a:rPr lang="en-US" dirty="0">
                <a:solidFill>
                  <a:srgbClr val="00529B"/>
                </a:solidFill>
                <a:latin typeface="Franklin Gothic Medium" panose="020B0603020102020204" pitchFamily="34" charset="0"/>
              </a:rPr>
              <a:t>Also known as:</a:t>
            </a:r>
          </a:p>
          <a:p>
            <a:pPr lvl="1"/>
            <a:r>
              <a:rPr lang="en-US" i="1" dirty="0">
                <a:solidFill>
                  <a:srgbClr val="00529B"/>
                </a:solidFill>
                <a:latin typeface="Franklin Gothic Medium" panose="020B0603020102020204" pitchFamily="34" charset="0"/>
              </a:rPr>
              <a:t>The Bridgeport Bridge (most common: how we will refer to it)</a:t>
            </a:r>
          </a:p>
          <a:p>
            <a:pPr lvl="1"/>
            <a:r>
              <a:rPr lang="en-US" dirty="0">
                <a:solidFill>
                  <a:srgbClr val="00529B"/>
                </a:solidFill>
                <a:latin typeface="Franklin Gothic Medium" panose="020B0603020102020204" pitchFamily="34" charset="0"/>
              </a:rPr>
              <a:t>The Grapes of Wrath Bridge</a:t>
            </a:r>
          </a:p>
          <a:p>
            <a:pPr lvl="1"/>
            <a:r>
              <a:rPr lang="en-US" dirty="0">
                <a:solidFill>
                  <a:srgbClr val="00529B"/>
                </a:solidFill>
                <a:latin typeface="Franklin Gothic Medium" panose="020B0603020102020204" pitchFamily="34" charset="0"/>
              </a:rPr>
              <a:t>The William H. Murray Bridge</a:t>
            </a:r>
          </a:p>
          <a:p>
            <a:pPr lvl="1"/>
            <a:r>
              <a:rPr lang="en-US" dirty="0">
                <a:solidFill>
                  <a:srgbClr val="00529B"/>
                </a:solidFill>
                <a:latin typeface="Franklin Gothic Medium" panose="020B0603020102020204" pitchFamily="34" charset="0"/>
              </a:rPr>
              <a:t>The Pony Bridge</a:t>
            </a:r>
          </a:p>
          <a:p>
            <a:pPr>
              <a:buFont typeface="Wingdings" panose="05000000000000000000" pitchFamily="2" charset="2"/>
              <a:buChar char="Ø"/>
            </a:pPr>
            <a:r>
              <a:rPr lang="en-US" dirty="0">
                <a:solidFill>
                  <a:srgbClr val="00529B"/>
                </a:solidFill>
                <a:latin typeface="Franklin Gothic Medium" panose="020B0603020102020204" pitchFamily="34" charset="0"/>
              </a:rPr>
              <a:t>Constructed in 1932-1933, put into use in 1934</a:t>
            </a:r>
          </a:p>
          <a:p>
            <a:pPr>
              <a:buFont typeface="Wingdings" panose="05000000000000000000" pitchFamily="2" charset="2"/>
              <a:buChar char="Ø"/>
            </a:pPr>
            <a:r>
              <a:rPr lang="en-US" dirty="0">
                <a:solidFill>
                  <a:srgbClr val="00529B"/>
                </a:solidFill>
                <a:latin typeface="Franklin Gothic Medium" panose="020B0603020102020204" pitchFamily="34" charset="0"/>
              </a:rPr>
              <a:t>38-Span Camelback Pony Truss Bridge, 2</a:t>
            </a:r>
            <a:r>
              <a:rPr lang="en-US" baseline="30000" dirty="0">
                <a:solidFill>
                  <a:srgbClr val="00529B"/>
                </a:solidFill>
                <a:latin typeface="Franklin Gothic Medium" panose="020B0603020102020204" pitchFamily="34" charset="0"/>
              </a:rPr>
              <a:t>nd</a:t>
            </a:r>
            <a:r>
              <a:rPr lang="en-US" dirty="0">
                <a:solidFill>
                  <a:srgbClr val="00529B"/>
                </a:solidFill>
                <a:latin typeface="Franklin Gothic Medium" panose="020B0603020102020204" pitchFamily="34" charset="0"/>
              </a:rPr>
              <a:t> Longest Bridge still in existence in Oklahoma</a:t>
            </a:r>
          </a:p>
          <a:p>
            <a:pPr>
              <a:buFont typeface="Wingdings" panose="05000000000000000000" pitchFamily="2" charset="2"/>
              <a:buChar char="Ø"/>
            </a:pPr>
            <a:r>
              <a:rPr lang="en-US" dirty="0">
                <a:solidFill>
                  <a:srgbClr val="00529B"/>
                </a:solidFill>
                <a:latin typeface="Franklin Gothic Medium" panose="020B0603020102020204" pitchFamily="34" charset="0"/>
              </a:rPr>
              <a:t>A contributing feature of the NRHP-listed 17.7-mile-long Bridgeport Hill-Hydro Route 66 Segment Historic District AND is individually eligible </a:t>
            </a:r>
          </a:p>
          <a:p>
            <a:pPr lvl="1">
              <a:buFont typeface="Wingdings" panose="05000000000000000000" pitchFamily="2" charset="2"/>
              <a:buChar char="Ø"/>
            </a:pPr>
            <a:r>
              <a:rPr lang="en-US" dirty="0">
                <a:solidFill>
                  <a:srgbClr val="00529B"/>
                </a:solidFill>
                <a:latin typeface="Franklin Gothic Medium" panose="020B0603020102020204" pitchFamily="34" charset="0"/>
              </a:rPr>
              <a:t>District was initially listed for its local significance, but is currently being considered for its national significance</a:t>
            </a:r>
          </a:p>
          <a:p>
            <a:pPr>
              <a:buFont typeface="Wingdings" panose="05000000000000000000" pitchFamily="2" charset="2"/>
              <a:buChar char="Ø"/>
            </a:pPr>
            <a:r>
              <a:rPr lang="en-US" b="1" dirty="0">
                <a:solidFill>
                  <a:srgbClr val="00529B"/>
                </a:solidFill>
                <a:effectLst>
                  <a:outerShdw blurRad="38100" dist="38100" dir="2700000" algn="tl">
                    <a:srgbClr val="000000">
                      <a:alpha val="43137"/>
                    </a:srgbClr>
                  </a:outerShdw>
                </a:effectLst>
                <a:latin typeface="Franklin Gothic Medium" panose="020B0603020102020204" pitchFamily="34" charset="0"/>
              </a:rPr>
              <a:t>Arguably the most historically significant bridge still standing in Oklahoma</a:t>
            </a:r>
          </a:p>
          <a:p>
            <a:pPr marL="0" indent="0">
              <a:buNone/>
            </a:pPr>
            <a:r>
              <a:rPr lang="en-US" dirty="0">
                <a:solidFill>
                  <a:srgbClr val="00A89C"/>
                </a:solidFill>
              </a:rPr>
              <a:t>	</a:t>
            </a:r>
          </a:p>
        </p:txBody>
      </p:sp>
      <p:sp>
        <p:nvSpPr>
          <p:cNvPr id="3" name="Title 2"/>
          <p:cNvSpPr>
            <a:spLocks noGrp="1"/>
          </p:cNvSpPr>
          <p:nvPr>
            <p:ph type="title"/>
          </p:nvPr>
        </p:nvSpPr>
        <p:spPr/>
        <p:txBody>
          <a:bodyPr>
            <a:normAutofit fontScale="90000"/>
          </a:bodyPr>
          <a:lstStyle/>
          <a:p>
            <a:r>
              <a:rPr lang="en-US" dirty="0"/>
              <a:t>US-281 Bridge over South Canadian River:</a:t>
            </a:r>
          </a:p>
        </p:txBody>
      </p:sp>
      <p:pic>
        <p:nvPicPr>
          <p:cNvPr id="5" name="Picture 2" descr="\\Aus01\Redirects$\awest\Desktop\New folder\CP&amp;Y2 color.png">
            <a:extLst>
              <a:ext uri="{FF2B5EF4-FFF2-40B4-BE49-F238E27FC236}">
                <a16:creationId xmlns:a16="http://schemas.microsoft.com/office/drawing/2014/main" id="{7AA4EEB3-BCA6-498D-B83A-C3E599B1D75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758" y="6374132"/>
            <a:ext cx="812128" cy="29667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5C6D77F-E387-4104-8F8C-DCB3B583BBFD}"/>
              </a:ext>
            </a:extLst>
          </p:cNvPr>
          <p:cNvPicPr/>
          <p:nvPr/>
        </p:nvPicPr>
        <p:blipFill rotWithShape="1">
          <a:blip r:embed="rId3" cstate="print">
            <a:extLst>
              <a:ext uri="{28A0092B-C50C-407E-A947-70E740481C1C}">
                <a14:useLocalDpi xmlns:a14="http://schemas.microsoft.com/office/drawing/2010/main" val="0"/>
              </a:ext>
            </a:extLst>
          </a:blip>
          <a:srcRect l="6481" t="33951" r="6173" b="36975"/>
          <a:stretch/>
        </p:blipFill>
        <p:spPr bwMode="auto">
          <a:xfrm>
            <a:off x="7109926" y="6158555"/>
            <a:ext cx="1807267" cy="60147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53966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406" y="0"/>
            <a:ext cx="7598663" cy="646331"/>
          </a:xfrm>
          <a:prstGeom prst="rect">
            <a:avLst/>
          </a:prstGeom>
        </p:spPr>
        <p:txBody>
          <a:bodyPr wrap="square">
            <a:spAutoFit/>
          </a:bodyPr>
          <a:lstStyle/>
          <a:p>
            <a:pPr lvl="0" algn="ctr">
              <a:buNone/>
            </a:pPr>
            <a:r>
              <a:rPr lang="en-US" sz="3600" dirty="0">
                <a:solidFill>
                  <a:srgbClr val="00A89C"/>
                </a:solidFill>
                <a:effectLst>
                  <a:outerShdw blurRad="50800" dist="38100" dir="5400000" algn="t" rotWithShape="0">
                    <a:prstClr val="black">
                      <a:alpha val="40000"/>
                    </a:prstClr>
                  </a:outerShdw>
                </a:effectLst>
                <a:latin typeface="Franklin Gothic Medium" pitchFamily="34" charset="0"/>
              </a:rPr>
              <a:t>Project History</a:t>
            </a:r>
            <a:endParaRPr lang="en-US" sz="3600" dirty="0">
              <a:solidFill>
                <a:srgbClr val="1F497D"/>
              </a:solidFill>
            </a:endParaRPr>
          </a:p>
        </p:txBody>
      </p:sp>
      <p:sp>
        <p:nvSpPr>
          <p:cNvPr id="6" name="Rectangle 5"/>
          <p:cNvSpPr/>
          <p:nvPr/>
        </p:nvSpPr>
        <p:spPr>
          <a:xfrm>
            <a:off x="0" y="703878"/>
            <a:ext cx="9103165" cy="5601533"/>
          </a:xfrm>
          <a:prstGeom prst="rect">
            <a:avLst/>
          </a:prstGeom>
        </p:spPr>
        <p:txBody>
          <a:bodyPr wrap="square">
            <a:spAutoFit/>
          </a:bodyPr>
          <a:lstStyle/>
          <a:p>
            <a:pPr marL="457200" indent="-457200" algn="ctr">
              <a:spcAft>
                <a:spcPts val="600"/>
              </a:spcAft>
            </a:pPr>
            <a:r>
              <a:rPr lang="en-US" sz="2200" dirty="0">
                <a:solidFill>
                  <a:srgbClr val="00529B"/>
                </a:solidFill>
                <a:latin typeface="Franklin Gothic Medium" pitchFamily="34" charset="0"/>
              </a:rPr>
              <a:t>Draft Cultural Resources Reconnaissance Report (Summer 2015)</a:t>
            </a:r>
          </a:p>
          <a:p>
            <a:pPr marL="457200" indent="-457200" algn="ctr">
              <a:spcAft>
                <a:spcPts val="600"/>
              </a:spcAft>
              <a:buSzPct val="87000"/>
            </a:pPr>
            <a:r>
              <a:rPr lang="en-US" sz="2200" dirty="0">
                <a:solidFill>
                  <a:srgbClr val="00529B"/>
                </a:solidFill>
                <a:latin typeface="Franklin Gothic Medium" pitchFamily="34" charset="0"/>
              </a:rPr>
              <a:t>Draft Design Alternatives Report (Spring 2016)</a:t>
            </a:r>
          </a:p>
          <a:p>
            <a:pPr marL="457200" indent="-457200" algn="ctr">
              <a:spcAft>
                <a:spcPts val="600"/>
              </a:spcAft>
            </a:pPr>
            <a:r>
              <a:rPr lang="en-US" sz="2200" dirty="0">
                <a:solidFill>
                  <a:srgbClr val="00529B"/>
                </a:solidFill>
                <a:latin typeface="Franklin Gothic Medium" pitchFamily="34" charset="0"/>
              </a:rPr>
              <a:t>Field Meeting (Spring 2016)</a:t>
            </a:r>
          </a:p>
          <a:p>
            <a:pPr marL="457200" indent="-457200" algn="ctr">
              <a:spcAft>
                <a:spcPts val="600"/>
              </a:spcAft>
            </a:pPr>
            <a:r>
              <a:rPr lang="en-US" sz="2200" dirty="0">
                <a:solidFill>
                  <a:srgbClr val="00529B"/>
                </a:solidFill>
                <a:latin typeface="Franklin Gothic Medium" pitchFamily="34" charset="0"/>
              </a:rPr>
              <a:t>Section 106 Consulting Party Meeting (Summer 2016)</a:t>
            </a:r>
          </a:p>
          <a:p>
            <a:pPr marL="457200" indent="-457200" algn="ctr">
              <a:spcAft>
                <a:spcPts val="600"/>
              </a:spcAft>
            </a:pPr>
            <a:r>
              <a:rPr lang="en-US" sz="2200" dirty="0">
                <a:solidFill>
                  <a:srgbClr val="00529B"/>
                </a:solidFill>
                <a:latin typeface="Franklin Gothic Medium" pitchFamily="34" charset="0"/>
              </a:rPr>
              <a:t>Project Suspended/Closed (January 2018)</a:t>
            </a:r>
          </a:p>
          <a:p>
            <a:pPr marL="457200" indent="-457200" algn="ctr">
              <a:spcAft>
                <a:spcPts val="600"/>
              </a:spcAft>
            </a:pPr>
            <a:r>
              <a:rPr lang="en-US" sz="2200" dirty="0">
                <a:solidFill>
                  <a:srgbClr val="00529B"/>
                </a:solidFill>
                <a:latin typeface="Franklin Gothic Medium" pitchFamily="34" charset="0"/>
              </a:rPr>
              <a:t>Application Attempt for BUILD Grant (Summer 2019)</a:t>
            </a:r>
          </a:p>
          <a:p>
            <a:pPr marL="457200" indent="-457200" algn="ctr">
              <a:spcAft>
                <a:spcPts val="600"/>
              </a:spcAft>
            </a:pPr>
            <a:r>
              <a:rPr lang="en-US" sz="2200" dirty="0">
                <a:solidFill>
                  <a:srgbClr val="00529B"/>
                </a:solidFill>
                <a:latin typeface="Franklin Gothic Medium" pitchFamily="34" charset="0"/>
              </a:rPr>
              <a:t>ODOT-CRP Completed Cultural Resources Study: No new historic properties (SHPO Concurrence, Fall 2019)</a:t>
            </a:r>
          </a:p>
          <a:p>
            <a:pPr marL="457200" indent="-457200" algn="ctr">
              <a:spcAft>
                <a:spcPts val="600"/>
              </a:spcAft>
            </a:pPr>
            <a:r>
              <a:rPr lang="en-US" sz="2200" dirty="0">
                <a:solidFill>
                  <a:srgbClr val="00529B"/>
                </a:solidFill>
                <a:latin typeface="Franklin Gothic Medium" pitchFamily="34" charset="0"/>
              </a:rPr>
              <a:t>BUILD Grant Application Submitted (May 18, 2020)</a:t>
            </a:r>
          </a:p>
          <a:p>
            <a:pPr marL="457200" indent="-457200" algn="ctr">
              <a:spcAft>
                <a:spcPts val="600"/>
              </a:spcAft>
            </a:pPr>
            <a:r>
              <a:rPr lang="en-US" sz="2200" dirty="0">
                <a:solidFill>
                  <a:srgbClr val="00529B"/>
                </a:solidFill>
                <a:latin typeface="Franklin Gothic Medium" pitchFamily="34" charset="0"/>
              </a:rPr>
              <a:t>Re-Application for BUILD Grant (application due July 25, 2020)</a:t>
            </a:r>
          </a:p>
          <a:p>
            <a:pPr marL="457200" indent="-457200" algn="ctr">
              <a:spcAft>
                <a:spcPts val="600"/>
              </a:spcAft>
            </a:pPr>
            <a:r>
              <a:rPr lang="en-US" sz="2200" dirty="0">
                <a:solidFill>
                  <a:srgbClr val="00529B"/>
                </a:solidFill>
                <a:latin typeface="Franklin Gothic Medium" pitchFamily="34" charset="0"/>
              </a:rPr>
              <a:t>Proposed Project Letting (November 2021)</a:t>
            </a:r>
          </a:p>
          <a:p>
            <a:pPr marL="457200" indent="-457200" algn="ctr">
              <a:spcAft>
                <a:spcPts val="600"/>
              </a:spcAft>
            </a:pPr>
            <a:r>
              <a:rPr lang="en-US" sz="2200" dirty="0">
                <a:solidFill>
                  <a:srgbClr val="00529B"/>
                </a:solidFill>
                <a:latin typeface="Franklin Gothic Medium" pitchFamily="34" charset="0"/>
              </a:rPr>
              <a:t>Route 66 Centennial (2026)</a:t>
            </a:r>
          </a:p>
        </p:txBody>
      </p:sp>
      <p:pic>
        <p:nvPicPr>
          <p:cNvPr id="5" name="Picture 2" descr="\\Aus01\Redirects$\awest\Desktop\New folder\CP&amp;Y2 color.png">
            <a:extLst>
              <a:ext uri="{FF2B5EF4-FFF2-40B4-BE49-F238E27FC236}">
                <a16:creationId xmlns:a16="http://schemas.microsoft.com/office/drawing/2014/main" id="{66CEA7B4-196C-4F19-AA9B-1C241403D20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3045" y="6374132"/>
            <a:ext cx="812128" cy="29667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E255B2DB-3EB6-49A7-81B5-5DFE4E548D42}"/>
              </a:ext>
            </a:extLst>
          </p:cNvPr>
          <p:cNvPicPr/>
          <p:nvPr/>
        </p:nvPicPr>
        <p:blipFill rotWithShape="1">
          <a:blip r:embed="rId4" cstate="print">
            <a:extLst>
              <a:ext uri="{28A0092B-C50C-407E-A947-70E740481C1C}">
                <a14:useLocalDpi xmlns:a14="http://schemas.microsoft.com/office/drawing/2010/main" val="0"/>
              </a:ext>
            </a:extLst>
          </a:blip>
          <a:srcRect l="6481" t="33951" r="6173" b="36975"/>
          <a:stretch/>
        </p:blipFill>
        <p:spPr bwMode="auto">
          <a:xfrm>
            <a:off x="7109926" y="6158555"/>
            <a:ext cx="1807267" cy="60147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01327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us01\Redirects$\awest\Desktop\New folder\CP&amp;Y2 colo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432" y="6306502"/>
            <a:ext cx="812128" cy="29667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42016" y="205603"/>
            <a:ext cx="8732018" cy="6269280"/>
          </a:xfrm>
          <a:prstGeom prst="rect">
            <a:avLst/>
          </a:prstGeom>
        </p:spPr>
        <p:txBody>
          <a:bodyPr wrap="square">
            <a:spAutoFit/>
          </a:bodyPr>
          <a:lstStyle/>
          <a:p>
            <a:pPr marL="0" marR="0" algn="ctr">
              <a:lnSpc>
                <a:spcPct val="115000"/>
              </a:lnSpc>
              <a:spcBef>
                <a:spcPts val="0"/>
              </a:spcBef>
              <a:spcAft>
                <a:spcPts val="1000"/>
              </a:spcAft>
              <a:buNone/>
            </a:pPr>
            <a:r>
              <a:rPr lang="en-US" sz="3200" b="1" dirty="0">
                <a:solidFill>
                  <a:srgbClr val="00529B"/>
                </a:solidFill>
                <a:effectLst>
                  <a:outerShdw blurRad="38100" dist="38100" dir="2700000" algn="tl">
                    <a:srgbClr val="000000">
                      <a:alpha val="43137"/>
                    </a:srgbClr>
                  </a:outerShdw>
                </a:effectLst>
                <a:latin typeface="+mj-lt"/>
                <a:ea typeface="+mj-ea"/>
                <a:cs typeface="+mj-cs"/>
              </a:rPr>
              <a:t>The need for the project is as follows:</a:t>
            </a:r>
          </a:p>
          <a:p>
            <a:pPr marL="800100" lvl="1" indent="-342900">
              <a:lnSpc>
                <a:spcPct val="115000"/>
              </a:lnSpc>
              <a:spcBef>
                <a:spcPts val="0"/>
              </a:spcBef>
              <a:spcAft>
                <a:spcPts val="0"/>
              </a:spcAft>
              <a:buFont typeface="Symbol" panose="05050102010706020507" pitchFamily="18" charset="2"/>
              <a:buChar char=""/>
            </a:pPr>
            <a:r>
              <a:rPr lang="en-US" sz="2000" dirty="0">
                <a:solidFill>
                  <a:srgbClr val="002060"/>
                </a:solidFill>
                <a:latin typeface="+mj-lt"/>
                <a:ea typeface="+mj-ea"/>
                <a:cs typeface="+mj-cs"/>
              </a:rPr>
              <a:t>The existing Bridgeport bridge is structurally deficient.</a:t>
            </a:r>
          </a:p>
          <a:p>
            <a:pPr marL="800100" lvl="1" indent="-342900">
              <a:lnSpc>
                <a:spcPct val="115000"/>
              </a:lnSpc>
              <a:spcBef>
                <a:spcPts val="0"/>
              </a:spcBef>
              <a:spcAft>
                <a:spcPts val="0"/>
              </a:spcAft>
              <a:buFont typeface="Symbol" panose="05050102010706020507" pitchFamily="18" charset="2"/>
              <a:buChar char=""/>
            </a:pPr>
            <a:r>
              <a:rPr lang="en-US" sz="2000" dirty="0">
                <a:solidFill>
                  <a:srgbClr val="002060"/>
                </a:solidFill>
                <a:latin typeface="+mj-lt"/>
                <a:ea typeface="+mj-ea"/>
                <a:cs typeface="+mj-cs"/>
              </a:rPr>
              <a:t>Lack of redundancy in elements means a single component failure could cause entire span to fail (Fracture Critical)</a:t>
            </a:r>
          </a:p>
          <a:p>
            <a:pPr marL="800100" lvl="1" indent="-342900">
              <a:lnSpc>
                <a:spcPct val="115000"/>
              </a:lnSpc>
              <a:spcBef>
                <a:spcPts val="0"/>
              </a:spcBef>
              <a:spcAft>
                <a:spcPts val="0"/>
              </a:spcAft>
              <a:buFont typeface="Symbol" panose="05050102010706020507" pitchFamily="18" charset="2"/>
              <a:buChar char=""/>
            </a:pPr>
            <a:r>
              <a:rPr lang="en-US" sz="2000" dirty="0">
                <a:solidFill>
                  <a:srgbClr val="002060"/>
                </a:solidFill>
                <a:latin typeface="+mj-lt"/>
                <a:ea typeface="+mj-ea"/>
                <a:cs typeface="+mj-cs"/>
              </a:rPr>
              <a:t>The bridge is load-posted but heavy trucks continue to use it, seriously threatening its ability to withstand the loads.</a:t>
            </a:r>
          </a:p>
          <a:p>
            <a:pPr marL="800100" lvl="1" indent="-342900">
              <a:lnSpc>
                <a:spcPct val="115000"/>
              </a:lnSpc>
              <a:spcBef>
                <a:spcPts val="0"/>
              </a:spcBef>
              <a:spcAft>
                <a:spcPts val="0"/>
              </a:spcAft>
              <a:buFont typeface="Symbol" panose="05050102010706020507" pitchFamily="18" charset="2"/>
              <a:buChar char=""/>
            </a:pPr>
            <a:r>
              <a:rPr lang="en-US" sz="2000" dirty="0">
                <a:solidFill>
                  <a:srgbClr val="002060"/>
                </a:solidFill>
                <a:latin typeface="+mj-lt"/>
                <a:ea typeface="+mj-ea"/>
                <a:cs typeface="+mj-cs"/>
              </a:rPr>
              <a:t>The existing bridge is of substandard width and does not comply with current American Association of State Highway and Transportation Officials (AASHTO) minimum values. </a:t>
            </a:r>
          </a:p>
          <a:p>
            <a:pPr marL="800100" lvl="1" indent="-342900">
              <a:lnSpc>
                <a:spcPct val="115000"/>
              </a:lnSpc>
              <a:spcBef>
                <a:spcPts val="0"/>
              </a:spcBef>
              <a:spcAft>
                <a:spcPts val="1000"/>
              </a:spcAft>
              <a:buFont typeface="Symbol" panose="05050102010706020507" pitchFamily="18" charset="2"/>
              <a:buChar char=""/>
            </a:pPr>
            <a:r>
              <a:rPr lang="en-US" sz="2000" dirty="0">
                <a:solidFill>
                  <a:srgbClr val="002060"/>
                </a:solidFill>
                <a:latin typeface="+mj-lt"/>
                <a:ea typeface="+mj-ea"/>
                <a:cs typeface="+mj-cs"/>
              </a:rPr>
              <a:t>The Bridgeport Bridge and adjacent roadway segments are iconic, historic features of Route 66, integral to the regional tourism economy.</a:t>
            </a:r>
          </a:p>
          <a:p>
            <a:pPr marL="0" marR="0" algn="ctr">
              <a:lnSpc>
                <a:spcPct val="115000"/>
              </a:lnSpc>
              <a:spcBef>
                <a:spcPts val="0"/>
              </a:spcBef>
              <a:spcAft>
                <a:spcPts val="1000"/>
              </a:spcAft>
              <a:buNone/>
            </a:pPr>
            <a:r>
              <a:rPr lang="en-US" sz="3200" b="1" dirty="0">
                <a:solidFill>
                  <a:srgbClr val="00529B"/>
                </a:solidFill>
                <a:effectLst>
                  <a:outerShdw blurRad="38100" dist="38100" dir="2700000" algn="tl">
                    <a:srgbClr val="000000">
                      <a:alpha val="43137"/>
                    </a:srgbClr>
                  </a:outerShdw>
                </a:effectLst>
                <a:latin typeface="+mj-lt"/>
                <a:ea typeface="+mj-ea"/>
                <a:cs typeface="+mj-cs"/>
              </a:rPr>
              <a:t>The purpose of this project is as follows:</a:t>
            </a:r>
          </a:p>
          <a:p>
            <a:pPr marL="800100" lvl="1" indent="-342900">
              <a:lnSpc>
                <a:spcPct val="115000"/>
              </a:lnSpc>
              <a:spcBef>
                <a:spcPts val="0"/>
              </a:spcBef>
              <a:spcAft>
                <a:spcPts val="0"/>
              </a:spcAft>
              <a:buFont typeface="Symbol" panose="05050102010706020507" pitchFamily="18" charset="2"/>
              <a:buChar char=""/>
            </a:pPr>
            <a:r>
              <a:rPr lang="en-US" sz="2000" dirty="0">
                <a:solidFill>
                  <a:srgbClr val="002060"/>
                </a:solidFill>
                <a:latin typeface="+mj-lt"/>
                <a:ea typeface="+mj-ea"/>
                <a:cs typeface="+mj-cs"/>
              </a:rPr>
              <a:t>Provide a bridge crossing that is structurally sufficient for its intended use.</a:t>
            </a:r>
          </a:p>
          <a:p>
            <a:pPr marL="800100" lvl="1" indent="-342900">
              <a:lnSpc>
                <a:spcPct val="115000"/>
              </a:lnSpc>
              <a:spcBef>
                <a:spcPts val="0"/>
              </a:spcBef>
              <a:spcAft>
                <a:spcPts val="0"/>
              </a:spcAft>
              <a:buFont typeface="Symbol" panose="05050102010706020507" pitchFamily="18" charset="2"/>
              <a:buChar char=""/>
            </a:pPr>
            <a:r>
              <a:rPr lang="en-US" sz="2000" dirty="0">
                <a:solidFill>
                  <a:srgbClr val="002060"/>
                </a:solidFill>
                <a:latin typeface="+mj-lt"/>
                <a:ea typeface="+mj-ea"/>
                <a:cs typeface="+mj-cs"/>
              </a:rPr>
              <a:t>Preserve Route 66 as a tourist destination in Oklahoma.</a:t>
            </a:r>
          </a:p>
          <a:p>
            <a:pPr marL="457200" marR="0" algn="just">
              <a:lnSpc>
                <a:spcPct val="115000"/>
              </a:lnSpc>
              <a:spcBef>
                <a:spcPts val="0"/>
              </a:spcBef>
              <a:spcAft>
                <a:spcPts val="0"/>
              </a:spcAft>
              <a:buNone/>
            </a:pPr>
            <a:br>
              <a:rPr lang="en-US" sz="1200" dirty="0">
                <a:latin typeface="Calibri" panose="020F0502020204030204" pitchFamily="34" charset="0"/>
                <a:ea typeface="Times New Roman" panose="02020603050405020304" pitchFamily="18" charset="0"/>
                <a:cs typeface="Times New Roman" panose="02020603050405020304" pitchFamily="18" charset="0"/>
              </a:rPr>
            </a:br>
            <a:r>
              <a:rPr lang="en-US" sz="1200" dirty="0">
                <a:latin typeface="Calibri" panose="020F0502020204030204" pitchFamily="34" charset="0"/>
                <a:ea typeface="Times New Roman" panose="02020603050405020304" pitchFamily="18" charset="0"/>
                <a:cs typeface="Times New Roman" panose="02020603050405020304" pitchFamily="18" charset="0"/>
              </a:rPr>
              <a:t>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18F1CCA3-7A60-4CF8-B8C4-DD1918BB5317}"/>
              </a:ext>
            </a:extLst>
          </p:cNvPr>
          <p:cNvPicPr/>
          <p:nvPr/>
        </p:nvPicPr>
        <p:blipFill rotWithShape="1">
          <a:blip r:embed="rId4" cstate="print">
            <a:extLst>
              <a:ext uri="{28A0092B-C50C-407E-A947-70E740481C1C}">
                <a14:useLocalDpi xmlns:a14="http://schemas.microsoft.com/office/drawing/2010/main" val="0"/>
              </a:ext>
            </a:extLst>
          </a:blip>
          <a:srcRect l="6481" t="33951" r="6173" b="36975"/>
          <a:stretch/>
        </p:blipFill>
        <p:spPr bwMode="auto">
          <a:xfrm>
            <a:off x="7109926" y="6158555"/>
            <a:ext cx="1807267" cy="60147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828857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800099"/>
            <a:ext cx="8229600" cy="5600701"/>
          </a:xfrm>
        </p:spPr>
        <p:txBody>
          <a:bodyPr>
            <a:normAutofit/>
          </a:bodyPr>
          <a:lstStyle/>
          <a:p>
            <a:pPr marL="0" indent="0">
              <a:buNone/>
            </a:pPr>
            <a:r>
              <a:rPr lang="en-US" dirty="0">
                <a:solidFill>
                  <a:srgbClr val="00A89C"/>
                </a:solidFill>
              </a:rPr>
              <a:t>	</a:t>
            </a:r>
          </a:p>
        </p:txBody>
      </p:sp>
      <p:sp>
        <p:nvSpPr>
          <p:cNvPr id="3" name="Title 2"/>
          <p:cNvSpPr>
            <a:spLocks noGrp="1"/>
          </p:cNvSpPr>
          <p:nvPr>
            <p:ph type="title"/>
          </p:nvPr>
        </p:nvSpPr>
        <p:spPr/>
        <p:txBody>
          <a:bodyPr>
            <a:normAutofit/>
          </a:bodyPr>
          <a:lstStyle/>
          <a:p>
            <a:pPr algn="ctr"/>
            <a:r>
              <a:rPr lang="en-US" dirty="0"/>
              <a:t>Bridge is Structurally Deficient</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6224" y="815919"/>
            <a:ext cx="4771018" cy="3578263"/>
          </a:xfrm>
          <a:prstGeom prst="rect">
            <a:avLst/>
          </a:prstGeom>
          <a:ln w="19050">
            <a:solidFill>
              <a:schemeClr val="tx1"/>
            </a:solidFill>
          </a:ln>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6894" y="4630593"/>
            <a:ext cx="2468622" cy="1986641"/>
          </a:xfrm>
          <a:prstGeom prst="rect">
            <a:avLst/>
          </a:prstGeom>
          <a:ln w="19050">
            <a:solidFill>
              <a:schemeClr val="tx1"/>
            </a:solidFill>
          </a:ln>
        </p:spPr>
      </p:pic>
      <p:sp>
        <p:nvSpPr>
          <p:cNvPr id="8" name="Line Callout 2 7"/>
          <p:cNvSpPr/>
          <p:nvPr/>
        </p:nvSpPr>
        <p:spPr>
          <a:xfrm flipH="1">
            <a:off x="5058101" y="892375"/>
            <a:ext cx="654636" cy="266299"/>
          </a:xfrm>
          <a:prstGeom prst="borderCallout2">
            <a:avLst>
              <a:gd name="adj1" fmla="val 42164"/>
              <a:gd name="adj2" fmla="val -1290"/>
              <a:gd name="adj3" fmla="val 42083"/>
              <a:gd name="adj4" fmla="val -19771"/>
              <a:gd name="adj5" fmla="val 231515"/>
              <a:gd name="adj6" fmla="val -89438"/>
            </a:avLst>
          </a:prstGeom>
          <a:solidFill>
            <a:schemeClr val="bg1"/>
          </a:solidFill>
          <a:ln>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None/>
            </a:pPr>
            <a:r>
              <a:rPr lang="en-US" sz="1600" dirty="0">
                <a:solidFill>
                  <a:srgbClr val="00529B"/>
                </a:solidFill>
              </a:rPr>
              <a:t>DECK</a:t>
            </a:r>
          </a:p>
        </p:txBody>
      </p:sp>
      <p:sp>
        <p:nvSpPr>
          <p:cNvPr id="9" name="Line Callout 2 8"/>
          <p:cNvSpPr/>
          <p:nvPr/>
        </p:nvSpPr>
        <p:spPr>
          <a:xfrm flipH="1">
            <a:off x="4372899" y="2930449"/>
            <a:ext cx="1124602" cy="266299"/>
          </a:xfrm>
          <a:prstGeom prst="borderCallout2">
            <a:avLst>
              <a:gd name="adj1" fmla="val 45443"/>
              <a:gd name="adj2" fmla="val -293"/>
              <a:gd name="adj3" fmla="val 42083"/>
              <a:gd name="adj4" fmla="val -10196"/>
              <a:gd name="adj5" fmla="val -290461"/>
              <a:gd name="adj6" fmla="val 15254"/>
            </a:avLst>
          </a:prstGeom>
          <a:solidFill>
            <a:schemeClr val="bg1"/>
          </a:solidFill>
          <a:ln>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None/>
            </a:pPr>
            <a:r>
              <a:rPr lang="en-US" sz="1600" dirty="0">
                <a:solidFill>
                  <a:srgbClr val="00529B"/>
                </a:solidFill>
              </a:rPr>
              <a:t>SUPERSTR.</a:t>
            </a:r>
          </a:p>
        </p:txBody>
      </p:sp>
      <p:cxnSp>
        <p:nvCxnSpPr>
          <p:cNvPr id="11" name="Straight Arrow Connector 10"/>
          <p:cNvCxnSpPr/>
          <p:nvPr/>
        </p:nvCxnSpPr>
        <p:spPr>
          <a:xfrm flipV="1">
            <a:off x="5607740" y="1090193"/>
            <a:ext cx="1245952" cy="1952115"/>
          </a:xfrm>
          <a:prstGeom prst="straightConnector1">
            <a:avLst/>
          </a:prstGeom>
          <a:ln w="25400">
            <a:solidFill>
              <a:srgbClr val="00529B"/>
            </a:solidFill>
            <a:tailEnd type="triangle"/>
          </a:ln>
        </p:spPr>
        <p:style>
          <a:lnRef idx="1">
            <a:schemeClr val="accent1"/>
          </a:lnRef>
          <a:fillRef idx="0">
            <a:schemeClr val="accent1"/>
          </a:fillRef>
          <a:effectRef idx="0">
            <a:schemeClr val="accent1"/>
          </a:effectRef>
          <a:fontRef idx="minor">
            <a:schemeClr val="tx1"/>
          </a:fontRef>
        </p:style>
      </p:cxnSp>
      <p:sp>
        <p:nvSpPr>
          <p:cNvPr id="17" name="Line Callout 2 16"/>
          <p:cNvSpPr/>
          <p:nvPr/>
        </p:nvSpPr>
        <p:spPr>
          <a:xfrm flipH="1">
            <a:off x="5110162" y="3888245"/>
            <a:ext cx="929892" cy="266299"/>
          </a:xfrm>
          <a:prstGeom prst="borderCallout2">
            <a:avLst>
              <a:gd name="adj1" fmla="val 46337"/>
              <a:gd name="adj2" fmla="val -239"/>
              <a:gd name="adj3" fmla="val 45660"/>
              <a:gd name="adj4" fmla="val -15162"/>
              <a:gd name="adj5" fmla="val -272815"/>
              <a:gd name="adj6" fmla="val -75196"/>
            </a:avLst>
          </a:prstGeom>
          <a:solidFill>
            <a:schemeClr val="bg1"/>
          </a:solidFill>
          <a:ln>
            <a:solidFill>
              <a:srgbClr val="00529B"/>
            </a:solidFill>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None/>
            </a:pPr>
            <a:r>
              <a:rPr lang="en-US" sz="1600" dirty="0">
                <a:solidFill>
                  <a:srgbClr val="00529B"/>
                </a:solidFill>
              </a:rPr>
              <a:t>SUBSTR.</a:t>
            </a:r>
          </a:p>
        </p:txBody>
      </p:sp>
      <p:cxnSp>
        <p:nvCxnSpPr>
          <p:cNvPr id="19" name="Straight Arrow Connector 18"/>
          <p:cNvCxnSpPr/>
          <p:nvPr/>
        </p:nvCxnSpPr>
        <p:spPr>
          <a:xfrm flipV="1">
            <a:off x="6179461" y="3178176"/>
            <a:ext cx="1348463" cy="833694"/>
          </a:xfrm>
          <a:prstGeom prst="straightConnector1">
            <a:avLst/>
          </a:prstGeom>
          <a:ln w="25400">
            <a:solidFill>
              <a:srgbClr val="00529B"/>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2" descr="\\Aus01\Redirects$\awest\Desktop\New folder\CP&amp;Y2 color.png">
            <a:extLst>
              <a:ext uri="{FF2B5EF4-FFF2-40B4-BE49-F238E27FC236}">
                <a16:creationId xmlns:a16="http://schemas.microsoft.com/office/drawing/2014/main" id="{DF13F5E3-44E0-4E0B-A965-BBD6E62BC57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3045" y="6374132"/>
            <a:ext cx="812128" cy="296678"/>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E4EAEA04-E40A-4CEA-A101-FFAF73872675}"/>
              </a:ext>
            </a:extLst>
          </p:cNvPr>
          <p:cNvSpPr/>
          <p:nvPr/>
        </p:nvSpPr>
        <p:spPr>
          <a:xfrm>
            <a:off x="124785" y="815919"/>
            <a:ext cx="3994093" cy="4967514"/>
          </a:xfrm>
          <a:prstGeom prst="rect">
            <a:avLst/>
          </a:prstGeom>
        </p:spPr>
        <p:txBody>
          <a:bodyPr wrap="square">
            <a:spAutoFit/>
          </a:bodyPr>
          <a:lstStyle/>
          <a:p>
            <a:pPr marL="342900" lvl="0" indent="-342900"/>
            <a:r>
              <a:rPr lang="en-US" sz="2000" u="sng" dirty="0">
                <a:solidFill>
                  <a:srgbClr val="00529B"/>
                </a:solidFill>
                <a:latin typeface="Franklin Gothic Medium" panose="020B0603020102020204" pitchFamily="34" charset="0"/>
              </a:rPr>
              <a:t>Condition Ratings (2018)</a:t>
            </a:r>
          </a:p>
          <a:p>
            <a:pPr marL="800100" lvl="1" indent="-342900">
              <a:buFont typeface="Wingdings" panose="05000000000000000000" pitchFamily="2" charset="2"/>
              <a:buChar char="§"/>
            </a:pPr>
            <a:r>
              <a:rPr lang="en-US" sz="2000" dirty="0">
                <a:solidFill>
                  <a:srgbClr val="00529B"/>
                </a:solidFill>
                <a:latin typeface="Franklin Gothic Medium" panose="020B0603020102020204" pitchFamily="34" charset="0"/>
                <a:ea typeface="+mj-ea"/>
                <a:cs typeface="+mj-cs"/>
              </a:rPr>
              <a:t>Deck = 5 (Fair)</a:t>
            </a:r>
          </a:p>
          <a:p>
            <a:pPr marL="800100" lvl="1" indent="-342900">
              <a:buFont typeface="Wingdings" panose="05000000000000000000" pitchFamily="2" charset="2"/>
              <a:buChar char="§"/>
            </a:pPr>
            <a:r>
              <a:rPr lang="en-US" sz="2000" dirty="0">
                <a:solidFill>
                  <a:srgbClr val="00529B"/>
                </a:solidFill>
                <a:latin typeface="Franklin Gothic Medium" panose="020B0603020102020204" pitchFamily="34" charset="0"/>
                <a:ea typeface="+mj-ea"/>
                <a:cs typeface="+mj-cs"/>
              </a:rPr>
              <a:t>Superstructure = 4 (Poor)</a:t>
            </a:r>
          </a:p>
          <a:p>
            <a:pPr marL="800100" lvl="1" indent="-342900">
              <a:buFont typeface="Wingdings" panose="05000000000000000000" pitchFamily="2" charset="2"/>
              <a:buChar char="§"/>
            </a:pPr>
            <a:r>
              <a:rPr lang="en-US" sz="2000" dirty="0">
                <a:solidFill>
                  <a:srgbClr val="00529B"/>
                </a:solidFill>
                <a:latin typeface="Franklin Gothic Medium" panose="020B0603020102020204" pitchFamily="34" charset="0"/>
                <a:ea typeface="+mj-ea"/>
                <a:cs typeface="+mj-cs"/>
              </a:rPr>
              <a:t>Substructure = 5 (Fair)</a:t>
            </a:r>
          </a:p>
          <a:p>
            <a:pPr lvl="1">
              <a:buNone/>
            </a:pPr>
            <a:endParaRPr lang="en-US" sz="2000" dirty="0">
              <a:solidFill>
                <a:srgbClr val="00529B"/>
              </a:solidFill>
              <a:latin typeface="Franklin Gothic Medium" panose="020B0603020102020204" pitchFamily="34" charset="0"/>
              <a:ea typeface="+mj-ea"/>
              <a:cs typeface="+mj-cs"/>
            </a:endParaRPr>
          </a:p>
          <a:p>
            <a:pPr marL="342900" lvl="0" indent="-342900"/>
            <a:r>
              <a:rPr lang="en-US" sz="2000" u="sng" dirty="0">
                <a:solidFill>
                  <a:srgbClr val="00529B"/>
                </a:solidFill>
                <a:latin typeface="Franklin Gothic Medium" panose="020B0603020102020204" pitchFamily="34" charset="0"/>
              </a:rPr>
              <a:t>Load Posted (15-ton Limit lowered to 9-ton)</a:t>
            </a:r>
          </a:p>
          <a:p>
            <a:pPr marL="342900" lvl="0" indent="-342900"/>
            <a:endParaRPr lang="en-US" sz="2000" u="sng" dirty="0">
              <a:solidFill>
                <a:srgbClr val="00529B"/>
              </a:solidFill>
              <a:latin typeface="Franklin Gothic Medium" panose="020B0603020102020204" pitchFamily="34" charset="0"/>
            </a:endParaRPr>
          </a:p>
          <a:p>
            <a:pPr marL="342900" lvl="0" indent="-342900"/>
            <a:r>
              <a:rPr lang="en-US" sz="2000" dirty="0">
                <a:solidFill>
                  <a:srgbClr val="00529B"/>
                </a:solidFill>
                <a:latin typeface="Franklin Gothic Medium" panose="020B0603020102020204" pitchFamily="34" charset="0"/>
              </a:rPr>
              <a:t>2019: ODOT indicated that even with ongoing maintenance and repairs, the bridge will have to be closed to ALL traffic within 18 months</a:t>
            </a:r>
          </a:p>
          <a:p>
            <a:pPr lvl="1">
              <a:buNone/>
            </a:pPr>
            <a:endParaRPr lang="en-US" sz="2400" dirty="0">
              <a:solidFill>
                <a:srgbClr val="00529B"/>
              </a:solidFill>
              <a:latin typeface="Franklin Gothic Medium" panose="020B0603020102020204" pitchFamily="34" charset="0"/>
              <a:ea typeface="+mj-ea"/>
              <a:cs typeface="+mj-cs"/>
            </a:endParaRPr>
          </a:p>
        </p:txBody>
      </p:sp>
    </p:spTree>
    <p:extLst>
      <p:ext uri="{BB962C8B-B14F-4D97-AF65-F5344CB8AC3E}">
        <p14:creationId xmlns:p14="http://schemas.microsoft.com/office/powerpoint/2010/main" val="29735727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800099"/>
            <a:ext cx="8229600" cy="5600701"/>
          </a:xfrm>
        </p:spPr>
        <p:txBody>
          <a:bodyPr>
            <a:normAutofit/>
          </a:bodyPr>
          <a:lstStyle/>
          <a:p>
            <a:pPr marL="0" indent="0">
              <a:buNone/>
            </a:pPr>
            <a:r>
              <a:rPr lang="en-US" dirty="0">
                <a:solidFill>
                  <a:srgbClr val="00A89C"/>
                </a:solidFill>
              </a:rPr>
              <a:t>	</a:t>
            </a:r>
          </a:p>
        </p:txBody>
      </p:sp>
      <p:sp>
        <p:nvSpPr>
          <p:cNvPr id="3" name="Title 2"/>
          <p:cNvSpPr>
            <a:spLocks noGrp="1"/>
          </p:cNvSpPr>
          <p:nvPr>
            <p:ph type="title"/>
          </p:nvPr>
        </p:nvSpPr>
        <p:spPr/>
        <p:txBody>
          <a:bodyPr>
            <a:normAutofit/>
          </a:bodyPr>
          <a:lstStyle/>
          <a:p>
            <a:pPr algn="ctr"/>
            <a:r>
              <a:rPr lang="en-US" dirty="0"/>
              <a:t>Bridge is Too Narrow</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196224" y="815919"/>
            <a:ext cx="4771017" cy="3578263"/>
          </a:xfrm>
          <a:prstGeom prst="rect">
            <a:avLst/>
          </a:prstGeom>
          <a:ln w="19050">
            <a:solidFill>
              <a:schemeClr val="tx1"/>
            </a:solidFill>
          </a:ln>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275385" y="3375244"/>
            <a:ext cx="3460751" cy="2595563"/>
          </a:xfrm>
          <a:prstGeom prst="rect">
            <a:avLst/>
          </a:prstGeom>
          <a:ln w="19050">
            <a:solidFill>
              <a:schemeClr val="tx1"/>
            </a:solidFill>
          </a:ln>
        </p:spPr>
      </p:pic>
      <p:pic>
        <p:nvPicPr>
          <p:cNvPr id="14" name="Picture 13">
            <a:extLst>
              <a:ext uri="{FF2B5EF4-FFF2-40B4-BE49-F238E27FC236}">
                <a16:creationId xmlns:a16="http://schemas.microsoft.com/office/drawing/2014/main" id="{C403452F-FB0D-4AD2-8954-C912CBC8450D}"/>
              </a:ext>
            </a:extLst>
          </p:cNvPr>
          <p:cNvPicPr/>
          <p:nvPr/>
        </p:nvPicPr>
        <p:blipFill rotWithShape="1">
          <a:blip r:embed="rId5" cstate="print">
            <a:extLst>
              <a:ext uri="{28A0092B-C50C-407E-A947-70E740481C1C}">
                <a14:useLocalDpi xmlns:a14="http://schemas.microsoft.com/office/drawing/2010/main" val="0"/>
              </a:ext>
            </a:extLst>
          </a:blip>
          <a:srcRect l="6481" t="33951" r="6173" b="36975"/>
          <a:stretch/>
        </p:blipFill>
        <p:spPr bwMode="auto">
          <a:xfrm>
            <a:off x="7109926" y="6158555"/>
            <a:ext cx="1807267" cy="601474"/>
          </a:xfrm>
          <a:prstGeom prst="rect">
            <a:avLst/>
          </a:prstGeom>
          <a:ln>
            <a:noFill/>
          </a:ln>
          <a:extLst>
            <a:ext uri="{53640926-AAD7-44D8-BBD7-CCE9431645EC}">
              <a14:shadowObscured xmlns:a14="http://schemas.microsoft.com/office/drawing/2010/main"/>
            </a:ext>
          </a:extLst>
        </p:spPr>
      </p:pic>
      <p:pic>
        <p:nvPicPr>
          <p:cNvPr id="15" name="Picture 2" descr="\\Aus01\Redirects$\awest\Desktop\New folder\CP&amp;Y2 color.png">
            <a:extLst>
              <a:ext uri="{FF2B5EF4-FFF2-40B4-BE49-F238E27FC236}">
                <a16:creationId xmlns:a16="http://schemas.microsoft.com/office/drawing/2014/main" id="{AA9278FF-9413-491A-AE55-956BE78D5D4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3045" y="6374132"/>
            <a:ext cx="812128" cy="296678"/>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B3F6A964-95C7-4BAB-B224-685EC5FD33CD}"/>
              </a:ext>
            </a:extLst>
          </p:cNvPr>
          <p:cNvSpPr/>
          <p:nvPr/>
        </p:nvSpPr>
        <p:spPr>
          <a:xfrm>
            <a:off x="90071" y="530089"/>
            <a:ext cx="4056817" cy="5644622"/>
          </a:xfrm>
          <a:prstGeom prst="rect">
            <a:avLst/>
          </a:prstGeom>
        </p:spPr>
        <p:txBody>
          <a:bodyPr wrap="square">
            <a:spAutoFit/>
          </a:bodyPr>
          <a:lstStyle/>
          <a:p>
            <a:pPr lvl="1">
              <a:buNone/>
            </a:pPr>
            <a:endParaRPr lang="en-US" sz="2000" dirty="0">
              <a:solidFill>
                <a:srgbClr val="00529B"/>
              </a:solidFill>
              <a:latin typeface="Franklin Gothic Medium" panose="020B0603020102020204" pitchFamily="34" charset="0"/>
              <a:ea typeface="+mj-ea"/>
              <a:cs typeface="+mj-cs"/>
            </a:endParaRPr>
          </a:p>
          <a:p>
            <a:pPr marL="342900" lvl="0" indent="-342900"/>
            <a:r>
              <a:rPr lang="en-US" sz="2000" u="sng" dirty="0">
                <a:solidFill>
                  <a:srgbClr val="00529B"/>
                </a:solidFill>
                <a:latin typeface="Franklin Gothic Medium" panose="020B0603020102020204" pitchFamily="34" charset="0"/>
              </a:rPr>
              <a:t>Functionally Obsolete</a:t>
            </a:r>
          </a:p>
          <a:p>
            <a:pPr marL="800100" lvl="1" indent="-342900">
              <a:buFont typeface="Wingdings" panose="05000000000000000000" pitchFamily="2" charset="2"/>
              <a:buChar char="§"/>
            </a:pPr>
            <a:r>
              <a:rPr lang="en-US" sz="2000" dirty="0">
                <a:solidFill>
                  <a:srgbClr val="00529B"/>
                </a:solidFill>
                <a:latin typeface="Franklin Gothic Medium" panose="020B0603020102020204" pitchFamily="34" charset="0"/>
              </a:rPr>
              <a:t>Existing 24 ft. Roadway</a:t>
            </a:r>
          </a:p>
          <a:p>
            <a:pPr marL="800100" lvl="1" indent="-342900">
              <a:buFont typeface="Wingdings" panose="05000000000000000000" pitchFamily="2" charset="2"/>
              <a:buChar char="§"/>
            </a:pPr>
            <a:r>
              <a:rPr lang="en-US" sz="2000" dirty="0">
                <a:solidFill>
                  <a:srgbClr val="00529B"/>
                </a:solidFill>
                <a:latin typeface="Franklin Gothic Medium" panose="020B0603020102020204" pitchFamily="34" charset="0"/>
              </a:rPr>
              <a:t>(2018) 2,600 Vehicles Per Day</a:t>
            </a:r>
          </a:p>
          <a:p>
            <a:pPr marL="1257300" lvl="2" indent="-342900">
              <a:buFont typeface="Wingdings" panose="05000000000000000000" pitchFamily="2" charset="2"/>
              <a:buChar char="§"/>
            </a:pPr>
            <a:r>
              <a:rPr lang="en-US" sz="2000" dirty="0">
                <a:solidFill>
                  <a:srgbClr val="00529B"/>
                </a:solidFill>
                <a:latin typeface="Franklin Gothic Medium" panose="020B0603020102020204" pitchFamily="34" charset="0"/>
              </a:rPr>
              <a:t>21% Trucks</a:t>
            </a:r>
          </a:p>
          <a:p>
            <a:pPr marL="800100" lvl="1" indent="-342900">
              <a:buFont typeface="Wingdings" panose="05000000000000000000" pitchFamily="2" charset="2"/>
              <a:buChar char="§"/>
            </a:pPr>
            <a:r>
              <a:rPr lang="en-US" sz="2000" dirty="0">
                <a:solidFill>
                  <a:srgbClr val="00529B"/>
                </a:solidFill>
                <a:latin typeface="Franklin Gothic Medium" panose="020B0603020102020204" pitchFamily="34" charset="0"/>
              </a:rPr>
              <a:t>2060 Projected Vehicles Per Day: 5,900</a:t>
            </a:r>
          </a:p>
          <a:p>
            <a:pPr marL="800100" lvl="1" indent="-342900">
              <a:buFont typeface="Wingdings" panose="05000000000000000000" pitchFamily="2" charset="2"/>
              <a:buChar char="§"/>
            </a:pPr>
            <a:r>
              <a:rPr lang="en-US" sz="2000" dirty="0">
                <a:solidFill>
                  <a:srgbClr val="00529B"/>
                </a:solidFill>
                <a:latin typeface="Franklin Gothic Medium" panose="020B0603020102020204" pitchFamily="34" charset="0"/>
              </a:rPr>
              <a:t>Rural Minor Arterial </a:t>
            </a:r>
          </a:p>
          <a:p>
            <a:pPr marL="800100" lvl="1" indent="-342900">
              <a:buFont typeface="Wingdings" panose="05000000000000000000" pitchFamily="2" charset="2"/>
              <a:buChar char="§"/>
            </a:pPr>
            <a:r>
              <a:rPr lang="en-US" sz="2000" dirty="0">
                <a:solidFill>
                  <a:srgbClr val="00529B"/>
                </a:solidFill>
                <a:latin typeface="Franklin Gothic Medium" panose="020B0603020102020204" pitchFamily="34" charset="0"/>
              </a:rPr>
              <a:t>AASHTO Guidelines: 36 ft. Minimum Roadway</a:t>
            </a:r>
          </a:p>
          <a:p>
            <a:pPr marL="800100" lvl="1" indent="-342900">
              <a:buFont typeface="Wingdings" panose="05000000000000000000" pitchFamily="2" charset="2"/>
              <a:buChar char="§"/>
            </a:pPr>
            <a:r>
              <a:rPr lang="en-US" sz="2000" dirty="0">
                <a:solidFill>
                  <a:srgbClr val="00529B"/>
                </a:solidFill>
                <a:latin typeface="Franklin Gothic Medium" panose="020B0603020102020204" pitchFamily="34" charset="0"/>
              </a:rPr>
              <a:t>Bridge truss members frequently struck by trucks, causing additional structural damage</a:t>
            </a:r>
          </a:p>
          <a:p>
            <a:pPr algn="ctr">
              <a:buNone/>
            </a:pPr>
            <a:endParaRPr lang="en-US" sz="2400" dirty="0">
              <a:solidFill>
                <a:srgbClr val="00529B"/>
              </a:solidFill>
              <a:latin typeface="Franklin Gothic Medium" panose="020B0603020102020204" pitchFamily="34" charset="0"/>
              <a:ea typeface="+mj-ea"/>
              <a:cs typeface="+mj-cs"/>
            </a:endParaRPr>
          </a:p>
        </p:txBody>
      </p:sp>
      <p:cxnSp>
        <p:nvCxnSpPr>
          <p:cNvPr id="5" name="Straight Arrow Connector 4">
            <a:extLst>
              <a:ext uri="{FF2B5EF4-FFF2-40B4-BE49-F238E27FC236}">
                <a16:creationId xmlns:a16="http://schemas.microsoft.com/office/drawing/2014/main" id="{DEBE08FC-4A75-445C-899D-F3954B691005}"/>
              </a:ext>
            </a:extLst>
          </p:cNvPr>
          <p:cNvCxnSpPr>
            <a:cxnSpLocks/>
          </p:cNvCxnSpPr>
          <p:nvPr/>
        </p:nvCxnSpPr>
        <p:spPr>
          <a:xfrm>
            <a:off x="5038347" y="5116398"/>
            <a:ext cx="1023820" cy="0"/>
          </a:xfrm>
          <a:prstGeom prst="straightConnector1">
            <a:avLst/>
          </a:prstGeom>
          <a:ln>
            <a:solidFill>
              <a:srgbClr val="00529B"/>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3B5A424-8D73-4F7C-B42B-BF148B8993F5}"/>
              </a:ext>
            </a:extLst>
          </p:cNvPr>
          <p:cNvCxnSpPr>
            <a:cxnSpLocks/>
          </p:cNvCxnSpPr>
          <p:nvPr/>
        </p:nvCxnSpPr>
        <p:spPr>
          <a:xfrm flipH="1">
            <a:off x="4702956" y="5116398"/>
            <a:ext cx="335219" cy="353967"/>
          </a:xfrm>
          <a:prstGeom prst="line">
            <a:avLst/>
          </a:prstGeom>
          <a:ln>
            <a:solidFill>
              <a:srgbClr val="00529B"/>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5A71BCF-3F9F-4873-8DE5-E72DE245612C}"/>
              </a:ext>
            </a:extLst>
          </p:cNvPr>
          <p:cNvSpPr txBox="1"/>
          <p:nvPr/>
        </p:nvSpPr>
        <p:spPr>
          <a:xfrm>
            <a:off x="4196224" y="5408363"/>
            <a:ext cx="1155622" cy="553998"/>
          </a:xfrm>
          <a:prstGeom prst="rect">
            <a:avLst/>
          </a:prstGeom>
          <a:noFill/>
        </p:spPr>
        <p:txBody>
          <a:bodyPr wrap="square" rtlCol="0">
            <a:spAutoFit/>
          </a:bodyPr>
          <a:lstStyle/>
          <a:p>
            <a:pPr>
              <a:buNone/>
            </a:pPr>
            <a:r>
              <a:rPr lang="en-US" sz="1000" dirty="0">
                <a:latin typeface="Franklin Gothic Book" panose="020B0503020102020204" pitchFamily="34" charset="0"/>
              </a:rPr>
              <a:t>Example of damage to truss member</a:t>
            </a:r>
          </a:p>
        </p:txBody>
      </p:sp>
    </p:spTree>
    <p:extLst>
      <p:ext uri="{BB962C8B-B14F-4D97-AF65-F5344CB8AC3E}">
        <p14:creationId xmlns:p14="http://schemas.microsoft.com/office/powerpoint/2010/main" val="29958500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9A4655C-A8B4-4539-994E-1C9E1DC0CCD0}"/>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983" r="1" b="25392"/>
          <a:stretch/>
        </p:blipFill>
        <p:spPr>
          <a:xfrm>
            <a:off x="1875183" y="685801"/>
            <a:ext cx="5393634" cy="5259324"/>
          </a:xfrm>
        </p:spPr>
      </p:pic>
      <p:sp>
        <p:nvSpPr>
          <p:cNvPr id="3" name="Title 2">
            <a:extLst>
              <a:ext uri="{FF2B5EF4-FFF2-40B4-BE49-F238E27FC236}">
                <a16:creationId xmlns:a16="http://schemas.microsoft.com/office/drawing/2014/main" id="{B4F929F9-56BF-4F1C-8CF7-3A729F2EFDB2}"/>
              </a:ext>
            </a:extLst>
          </p:cNvPr>
          <p:cNvSpPr>
            <a:spLocks noGrp="1"/>
          </p:cNvSpPr>
          <p:nvPr>
            <p:ph type="title"/>
          </p:nvPr>
        </p:nvSpPr>
        <p:spPr/>
        <p:txBody>
          <a:bodyPr/>
          <a:lstStyle/>
          <a:p>
            <a:r>
              <a:rPr lang="en-US" dirty="0"/>
              <a:t>Existing Roadway and Bridge</a:t>
            </a:r>
          </a:p>
        </p:txBody>
      </p:sp>
      <p:sp>
        <p:nvSpPr>
          <p:cNvPr id="2" name="TextBox 1">
            <a:extLst>
              <a:ext uri="{FF2B5EF4-FFF2-40B4-BE49-F238E27FC236}">
                <a16:creationId xmlns:a16="http://schemas.microsoft.com/office/drawing/2014/main" id="{F3296779-CB44-45C9-AA8C-8EDE32D7E43C}"/>
              </a:ext>
            </a:extLst>
          </p:cNvPr>
          <p:cNvSpPr txBox="1"/>
          <p:nvPr/>
        </p:nvSpPr>
        <p:spPr>
          <a:xfrm>
            <a:off x="3666742" y="912875"/>
            <a:ext cx="1929714" cy="246221"/>
          </a:xfrm>
          <a:prstGeom prst="rect">
            <a:avLst/>
          </a:prstGeom>
          <a:noFill/>
        </p:spPr>
        <p:txBody>
          <a:bodyPr wrap="square" rtlCol="0">
            <a:spAutoFit/>
          </a:bodyPr>
          <a:lstStyle/>
          <a:p>
            <a:pPr algn="ctr">
              <a:buNone/>
            </a:pPr>
            <a:r>
              <a:rPr lang="en-US" sz="1000" dirty="0">
                <a:solidFill>
                  <a:schemeClr val="tx1"/>
                </a:solidFill>
                <a:latin typeface="Arial Narrow" panose="020B0606020202030204" pitchFamily="34" charset="0"/>
              </a:rPr>
              <a:t>24’-0” CLEAR ROADWAY</a:t>
            </a:r>
          </a:p>
        </p:txBody>
      </p:sp>
      <p:sp>
        <p:nvSpPr>
          <p:cNvPr id="6" name="TextBox 5">
            <a:extLst>
              <a:ext uri="{FF2B5EF4-FFF2-40B4-BE49-F238E27FC236}">
                <a16:creationId xmlns:a16="http://schemas.microsoft.com/office/drawing/2014/main" id="{46561AC6-AB32-4C53-83A9-2E318C69BF3E}"/>
              </a:ext>
            </a:extLst>
          </p:cNvPr>
          <p:cNvSpPr txBox="1"/>
          <p:nvPr/>
        </p:nvSpPr>
        <p:spPr>
          <a:xfrm>
            <a:off x="3677538" y="1233101"/>
            <a:ext cx="964301" cy="246221"/>
          </a:xfrm>
          <a:prstGeom prst="rect">
            <a:avLst/>
          </a:prstGeom>
          <a:noFill/>
        </p:spPr>
        <p:txBody>
          <a:bodyPr wrap="square" rtlCol="0">
            <a:spAutoFit/>
          </a:bodyPr>
          <a:lstStyle/>
          <a:p>
            <a:pPr algn="ctr">
              <a:buNone/>
            </a:pPr>
            <a:r>
              <a:rPr lang="en-US" sz="1000" dirty="0">
                <a:solidFill>
                  <a:schemeClr val="tx1"/>
                </a:solidFill>
                <a:latin typeface="Arial Narrow" panose="020B0606020202030204" pitchFamily="34" charset="0"/>
              </a:rPr>
              <a:t>12’-0” LANE</a:t>
            </a:r>
          </a:p>
        </p:txBody>
      </p:sp>
      <p:sp>
        <p:nvSpPr>
          <p:cNvPr id="7" name="TextBox 6">
            <a:extLst>
              <a:ext uri="{FF2B5EF4-FFF2-40B4-BE49-F238E27FC236}">
                <a16:creationId xmlns:a16="http://schemas.microsoft.com/office/drawing/2014/main" id="{D4AE2AD3-953A-439B-B680-EF13AD802527}"/>
              </a:ext>
            </a:extLst>
          </p:cNvPr>
          <p:cNvSpPr txBox="1"/>
          <p:nvPr/>
        </p:nvSpPr>
        <p:spPr>
          <a:xfrm>
            <a:off x="4652633" y="1233100"/>
            <a:ext cx="941872" cy="246221"/>
          </a:xfrm>
          <a:prstGeom prst="rect">
            <a:avLst/>
          </a:prstGeom>
          <a:noFill/>
        </p:spPr>
        <p:txBody>
          <a:bodyPr wrap="square" rtlCol="0">
            <a:spAutoFit/>
          </a:bodyPr>
          <a:lstStyle/>
          <a:p>
            <a:pPr algn="ctr">
              <a:buNone/>
            </a:pPr>
            <a:r>
              <a:rPr lang="en-US" sz="1000" dirty="0">
                <a:solidFill>
                  <a:schemeClr val="tx1"/>
                </a:solidFill>
                <a:latin typeface="Arial Narrow" panose="020B0606020202030204" pitchFamily="34" charset="0"/>
              </a:rPr>
              <a:t>12’-0” LANE</a:t>
            </a:r>
          </a:p>
        </p:txBody>
      </p:sp>
      <p:cxnSp>
        <p:nvCxnSpPr>
          <p:cNvPr id="8" name="Straight Arrow Connector 7">
            <a:extLst>
              <a:ext uri="{FF2B5EF4-FFF2-40B4-BE49-F238E27FC236}">
                <a16:creationId xmlns:a16="http://schemas.microsoft.com/office/drawing/2014/main" id="{AE515051-2EBC-43BB-BB2B-D63CCF55A28F}"/>
              </a:ext>
            </a:extLst>
          </p:cNvPr>
          <p:cNvCxnSpPr>
            <a:cxnSpLocks/>
          </p:cNvCxnSpPr>
          <p:nvPr/>
        </p:nvCxnSpPr>
        <p:spPr>
          <a:xfrm>
            <a:off x="2665562" y="2439301"/>
            <a:ext cx="81582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F446542-814F-4390-9315-5D2AE8406D93}"/>
              </a:ext>
            </a:extLst>
          </p:cNvPr>
          <p:cNvSpPr txBox="1"/>
          <p:nvPr/>
        </p:nvSpPr>
        <p:spPr>
          <a:xfrm>
            <a:off x="1328362" y="2326892"/>
            <a:ext cx="1359074" cy="400110"/>
          </a:xfrm>
          <a:prstGeom prst="rect">
            <a:avLst/>
          </a:prstGeom>
          <a:noFill/>
        </p:spPr>
        <p:txBody>
          <a:bodyPr wrap="square" rtlCol="0">
            <a:spAutoFit/>
          </a:bodyPr>
          <a:lstStyle/>
          <a:p>
            <a:pPr algn="r">
              <a:buNone/>
            </a:pPr>
            <a:r>
              <a:rPr lang="en-US" sz="1000" dirty="0">
                <a:solidFill>
                  <a:schemeClr val="tx1"/>
                </a:solidFill>
                <a:latin typeface="Arial Narrow" panose="020B0606020202030204" pitchFamily="34" charset="0"/>
              </a:rPr>
              <a:t>HISTORIC TRUSS MEMBER</a:t>
            </a:r>
          </a:p>
        </p:txBody>
      </p:sp>
      <p:cxnSp>
        <p:nvCxnSpPr>
          <p:cNvPr id="18" name="Straight Arrow Connector 17">
            <a:extLst>
              <a:ext uri="{FF2B5EF4-FFF2-40B4-BE49-F238E27FC236}">
                <a16:creationId xmlns:a16="http://schemas.microsoft.com/office/drawing/2014/main" id="{B84F405B-5466-4E13-8F94-FB9F1ECFEB18}"/>
              </a:ext>
            </a:extLst>
          </p:cNvPr>
          <p:cNvCxnSpPr>
            <a:cxnSpLocks/>
          </p:cNvCxnSpPr>
          <p:nvPr/>
        </p:nvCxnSpPr>
        <p:spPr>
          <a:xfrm flipV="1">
            <a:off x="3201147" y="2693194"/>
            <a:ext cx="1370853" cy="126303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D4B3C8C-E63F-454A-982C-43DD4B080842}"/>
              </a:ext>
            </a:extLst>
          </p:cNvPr>
          <p:cNvCxnSpPr>
            <a:cxnSpLocks/>
          </p:cNvCxnSpPr>
          <p:nvPr/>
        </p:nvCxnSpPr>
        <p:spPr>
          <a:xfrm>
            <a:off x="2773048" y="3956229"/>
            <a:ext cx="4280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98ABAF65-8EF8-44D1-8B5B-60B8C6A711D0}"/>
              </a:ext>
            </a:extLst>
          </p:cNvPr>
          <p:cNvSpPr txBox="1"/>
          <p:nvPr/>
        </p:nvSpPr>
        <p:spPr>
          <a:xfrm>
            <a:off x="1584844" y="3832969"/>
            <a:ext cx="1273488" cy="246221"/>
          </a:xfrm>
          <a:prstGeom prst="rect">
            <a:avLst/>
          </a:prstGeom>
          <a:noFill/>
        </p:spPr>
        <p:txBody>
          <a:bodyPr wrap="square" rtlCol="0">
            <a:spAutoFit/>
          </a:bodyPr>
          <a:lstStyle/>
          <a:p>
            <a:pPr>
              <a:buNone/>
            </a:pPr>
            <a:r>
              <a:rPr lang="en-US" sz="1000" dirty="0">
                <a:solidFill>
                  <a:schemeClr val="tx1"/>
                </a:solidFill>
                <a:latin typeface="Arial Narrow" panose="020B0606020202030204" pitchFamily="34" charset="0"/>
              </a:rPr>
              <a:t>EXISTING ROADWAY</a:t>
            </a:r>
          </a:p>
        </p:txBody>
      </p:sp>
      <p:cxnSp>
        <p:nvCxnSpPr>
          <p:cNvPr id="27" name="Straight Arrow Connector 26">
            <a:extLst>
              <a:ext uri="{FF2B5EF4-FFF2-40B4-BE49-F238E27FC236}">
                <a16:creationId xmlns:a16="http://schemas.microsoft.com/office/drawing/2014/main" id="{1FB8DE8E-AAB9-4724-A144-0BA0052BA59F}"/>
              </a:ext>
            </a:extLst>
          </p:cNvPr>
          <p:cNvCxnSpPr>
            <a:cxnSpLocks/>
          </p:cNvCxnSpPr>
          <p:nvPr/>
        </p:nvCxnSpPr>
        <p:spPr>
          <a:xfrm flipH="1">
            <a:off x="5876544" y="3603410"/>
            <a:ext cx="61766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17A04354-00E1-4263-9CDC-907BC4DD4F09}"/>
              </a:ext>
            </a:extLst>
          </p:cNvPr>
          <p:cNvSpPr txBox="1"/>
          <p:nvPr/>
        </p:nvSpPr>
        <p:spPr>
          <a:xfrm>
            <a:off x="6494212" y="3477577"/>
            <a:ext cx="1261553" cy="400110"/>
          </a:xfrm>
          <a:prstGeom prst="rect">
            <a:avLst/>
          </a:prstGeom>
          <a:noFill/>
        </p:spPr>
        <p:txBody>
          <a:bodyPr wrap="square" rtlCol="0">
            <a:spAutoFit/>
          </a:bodyPr>
          <a:lstStyle/>
          <a:p>
            <a:pPr>
              <a:buNone/>
            </a:pPr>
            <a:r>
              <a:rPr lang="en-US" sz="1000" dirty="0">
                <a:solidFill>
                  <a:schemeClr val="tx1"/>
                </a:solidFill>
                <a:latin typeface="Arial Narrow" panose="020B0606020202030204" pitchFamily="34" charset="0"/>
              </a:rPr>
              <a:t>EXISTING CONCRETE PIER</a:t>
            </a:r>
          </a:p>
        </p:txBody>
      </p:sp>
      <p:cxnSp>
        <p:nvCxnSpPr>
          <p:cNvPr id="16" name="Straight Arrow Connector 15">
            <a:extLst>
              <a:ext uri="{FF2B5EF4-FFF2-40B4-BE49-F238E27FC236}">
                <a16:creationId xmlns:a16="http://schemas.microsoft.com/office/drawing/2014/main" id="{7F09ECD6-EC95-4787-B169-68C7A8D43637}"/>
              </a:ext>
            </a:extLst>
          </p:cNvPr>
          <p:cNvCxnSpPr>
            <a:cxnSpLocks/>
          </p:cNvCxnSpPr>
          <p:nvPr/>
        </p:nvCxnSpPr>
        <p:spPr>
          <a:xfrm flipH="1">
            <a:off x="3666744" y="1159096"/>
            <a:ext cx="1929715"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EC27254-E30E-4A0E-97BD-FE9761EEC4C0}"/>
              </a:ext>
            </a:extLst>
          </p:cNvPr>
          <p:cNvCxnSpPr>
            <a:cxnSpLocks/>
          </p:cNvCxnSpPr>
          <p:nvPr/>
        </p:nvCxnSpPr>
        <p:spPr>
          <a:xfrm>
            <a:off x="3666744" y="1066800"/>
            <a:ext cx="0" cy="1545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C511FC8-215E-4AFF-A412-A51249AA3CBF}"/>
              </a:ext>
            </a:extLst>
          </p:cNvPr>
          <p:cNvCxnSpPr>
            <a:cxnSpLocks/>
          </p:cNvCxnSpPr>
          <p:nvPr/>
        </p:nvCxnSpPr>
        <p:spPr>
          <a:xfrm>
            <a:off x="5596459" y="1066800"/>
            <a:ext cx="0" cy="1545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8B6659F0-E0C9-42C2-B79B-6E10FDAE9C83}"/>
              </a:ext>
            </a:extLst>
          </p:cNvPr>
          <p:cNvPicPr/>
          <p:nvPr/>
        </p:nvPicPr>
        <p:blipFill rotWithShape="1">
          <a:blip r:embed="rId3" cstate="print">
            <a:extLst>
              <a:ext uri="{28A0092B-C50C-407E-A947-70E740481C1C}">
                <a14:useLocalDpi xmlns:a14="http://schemas.microsoft.com/office/drawing/2010/main" val="0"/>
              </a:ext>
            </a:extLst>
          </a:blip>
          <a:srcRect l="6481" t="33951" r="6173" b="36975"/>
          <a:stretch/>
        </p:blipFill>
        <p:spPr bwMode="auto">
          <a:xfrm>
            <a:off x="7109926" y="6158555"/>
            <a:ext cx="1807267" cy="601474"/>
          </a:xfrm>
          <a:prstGeom prst="rect">
            <a:avLst/>
          </a:prstGeom>
          <a:ln>
            <a:noFill/>
          </a:ln>
          <a:extLst>
            <a:ext uri="{53640926-AAD7-44D8-BBD7-CCE9431645EC}">
              <a14:shadowObscured xmlns:a14="http://schemas.microsoft.com/office/drawing/2010/main"/>
            </a:ext>
          </a:extLst>
        </p:spPr>
      </p:pic>
      <p:pic>
        <p:nvPicPr>
          <p:cNvPr id="20" name="Picture 2" descr="\\Aus01\Redirects$\awest\Desktop\New folder\CP&amp;Y2 color.png">
            <a:extLst>
              <a:ext uri="{FF2B5EF4-FFF2-40B4-BE49-F238E27FC236}">
                <a16:creationId xmlns:a16="http://schemas.microsoft.com/office/drawing/2014/main" id="{4509108F-B948-42CD-B8F7-5E80E9C8C17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3045" y="6374132"/>
            <a:ext cx="812128" cy="296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69711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86738" y="32763"/>
            <a:ext cx="5627631" cy="584775"/>
          </a:xfrm>
          <a:prstGeom prst="rect">
            <a:avLst/>
          </a:prstGeom>
        </p:spPr>
        <p:txBody>
          <a:bodyPr wrap="none">
            <a:spAutoFit/>
          </a:bodyPr>
          <a:lstStyle/>
          <a:p>
            <a:pPr algn="ctr">
              <a:buNone/>
            </a:pPr>
            <a:r>
              <a:rPr lang="en-US" sz="3200" dirty="0">
                <a:solidFill>
                  <a:srgbClr val="00A89C"/>
                </a:solidFill>
                <a:effectLst>
                  <a:outerShdw blurRad="50800" dist="38100" dir="5400000" algn="t" rotWithShape="0">
                    <a:prstClr val="black">
                      <a:alpha val="40000"/>
                    </a:prstClr>
                  </a:outerShdw>
                </a:effectLst>
                <a:latin typeface="Franklin Gothic Medium" pitchFamily="34" charset="0"/>
                <a:ea typeface="+mj-ea"/>
                <a:cs typeface="+mj-cs"/>
              </a:rPr>
              <a:t>Previous Proposed Alternatives</a:t>
            </a:r>
            <a:endParaRPr lang="en-US" sz="3200" dirty="0"/>
          </a:p>
        </p:txBody>
      </p:sp>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p:blipFill>
        <p:spPr>
          <a:xfrm>
            <a:off x="419183" y="757224"/>
            <a:ext cx="8258219" cy="5343552"/>
          </a:xfrm>
        </p:spPr>
      </p:pic>
      <p:pic>
        <p:nvPicPr>
          <p:cNvPr id="5" name="Picture 4">
            <a:extLst>
              <a:ext uri="{FF2B5EF4-FFF2-40B4-BE49-F238E27FC236}">
                <a16:creationId xmlns:a16="http://schemas.microsoft.com/office/drawing/2014/main" id="{C8737525-743C-47C9-93DA-AB5F7EDB13D5}"/>
              </a:ext>
            </a:extLst>
          </p:cNvPr>
          <p:cNvPicPr/>
          <p:nvPr/>
        </p:nvPicPr>
        <p:blipFill rotWithShape="1">
          <a:blip r:embed="rId4" cstate="print">
            <a:extLst>
              <a:ext uri="{28A0092B-C50C-407E-A947-70E740481C1C}">
                <a14:useLocalDpi xmlns:a14="http://schemas.microsoft.com/office/drawing/2010/main" val="0"/>
              </a:ext>
            </a:extLst>
          </a:blip>
          <a:srcRect l="6481" t="33951" r="6173" b="36975"/>
          <a:stretch/>
        </p:blipFill>
        <p:spPr bwMode="auto">
          <a:xfrm>
            <a:off x="7109926" y="6158555"/>
            <a:ext cx="1807267" cy="601474"/>
          </a:xfrm>
          <a:prstGeom prst="rect">
            <a:avLst/>
          </a:prstGeom>
          <a:ln>
            <a:noFill/>
          </a:ln>
          <a:extLst>
            <a:ext uri="{53640926-AAD7-44D8-BBD7-CCE9431645EC}">
              <a14:shadowObscured xmlns:a14="http://schemas.microsoft.com/office/drawing/2010/main"/>
            </a:ext>
          </a:extLst>
        </p:spPr>
      </p:pic>
      <p:pic>
        <p:nvPicPr>
          <p:cNvPr id="8" name="Picture 2" descr="\\Aus01\Redirects$\awest\Desktop\New folder\CP&amp;Y2 color.png">
            <a:extLst>
              <a:ext uri="{FF2B5EF4-FFF2-40B4-BE49-F238E27FC236}">
                <a16:creationId xmlns:a16="http://schemas.microsoft.com/office/drawing/2014/main" id="{F609783B-9379-4F90-8A03-01353E57713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3045" y="6374132"/>
            <a:ext cx="812128" cy="296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12028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1094</TotalTime>
  <Words>1208</Words>
  <Application>Microsoft Office PowerPoint</Application>
  <PresentationFormat>On-screen Show (4:3)</PresentationFormat>
  <Paragraphs>195</Paragraphs>
  <Slides>23</Slides>
  <Notes>12</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23</vt:i4>
      </vt:variant>
    </vt:vector>
  </HeadingPairs>
  <TitlesOfParts>
    <vt:vector size="35" baseType="lpstr">
      <vt:lpstr>Arial</vt:lpstr>
      <vt:lpstr>Arial Black</vt:lpstr>
      <vt:lpstr>Arial Narrow</vt:lpstr>
      <vt:lpstr>Calibri</vt:lpstr>
      <vt:lpstr>Franklin Gothic Book</vt:lpstr>
      <vt:lpstr>Franklin Gothic Demi</vt:lpstr>
      <vt:lpstr>Franklin Gothic Medium</vt:lpstr>
      <vt:lpstr>Franklin Gothic Medium Cond</vt:lpstr>
      <vt:lpstr>Gill Sans MT</vt:lpstr>
      <vt:lpstr>Symbol</vt:lpstr>
      <vt:lpstr>Wingdings</vt:lpstr>
      <vt:lpstr>Office Theme</vt:lpstr>
      <vt:lpstr>Consulting Party  Meeting US-281 Bridgeport Bridge over the  South Canadian River   July 9, 2020</vt:lpstr>
      <vt:lpstr>US-281 Bridgeport Bridge</vt:lpstr>
      <vt:lpstr>US-281 Bridge over South Canadian River:</vt:lpstr>
      <vt:lpstr>PowerPoint Presentation</vt:lpstr>
      <vt:lpstr>PowerPoint Presentation</vt:lpstr>
      <vt:lpstr>Bridge is Structurally Deficient</vt:lpstr>
      <vt:lpstr>Bridge is Too Narrow</vt:lpstr>
      <vt:lpstr>Existing Roadway and Bridge</vt:lpstr>
      <vt:lpstr>PowerPoint Presentation</vt:lpstr>
      <vt:lpstr>PowerPoint Presentation</vt:lpstr>
      <vt:lpstr>Alternatives Chart</vt:lpstr>
      <vt:lpstr>Alternatives</vt:lpstr>
      <vt:lpstr>BUILD Grant Application Process</vt:lpstr>
      <vt:lpstr>BUILD Grant Application Process</vt:lpstr>
      <vt:lpstr>Alternative Currently Being Considered</vt:lpstr>
      <vt:lpstr>Alternative Currently Being Considered</vt:lpstr>
      <vt:lpstr>Proposed Alternative C: Option 5  New bridge superstructure with historic truss members and piers</vt:lpstr>
      <vt:lpstr>Draft 3D Images of Proposed Bridge</vt:lpstr>
      <vt:lpstr>Draft 3D Images of Proposed Bridge</vt:lpstr>
      <vt:lpstr>Draft 3D Images of Proposed Bridge</vt:lpstr>
      <vt:lpstr>3D Video Flyover</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Consulting Party  Pre-Meeting US-281 Bridgeport Bridge over the  South Canadian River   Thursday, May 28, 2020</dc:title>
  <dc:creator>Victoria Raines</dc:creator>
  <cp:lastModifiedBy>Victoria Raines</cp:lastModifiedBy>
  <cp:revision>46</cp:revision>
  <dcterms:created xsi:type="dcterms:W3CDTF">2020-05-26T15:42:17Z</dcterms:created>
  <dcterms:modified xsi:type="dcterms:W3CDTF">2020-07-08T17:46:04Z</dcterms:modified>
</cp:coreProperties>
</file>